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06" r:id="rId2"/>
  </p:sldMasterIdLst>
  <p:notesMasterIdLst>
    <p:notesMasterId r:id="rId192"/>
  </p:notesMasterIdLst>
  <p:handoutMasterIdLst>
    <p:handoutMasterId r:id="rId193"/>
  </p:handoutMasterIdLst>
  <p:sldIdLst>
    <p:sldId id="322" r:id="rId3"/>
    <p:sldId id="311" r:id="rId4"/>
    <p:sldId id="395" r:id="rId5"/>
    <p:sldId id="313" r:id="rId6"/>
    <p:sldId id="323" r:id="rId7"/>
    <p:sldId id="312" r:id="rId8"/>
    <p:sldId id="324" r:id="rId9"/>
    <p:sldId id="359" r:id="rId10"/>
    <p:sldId id="360" r:id="rId11"/>
    <p:sldId id="327" r:id="rId12"/>
    <p:sldId id="329" r:id="rId13"/>
    <p:sldId id="330" r:id="rId14"/>
    <p:sldId id="358" r:id="rId15"/>
    <p:sldId id="332" r:id="rId16"/>
    <p:sldId id="339" r:id="rId17"/>
    <p:sldId id="333" r:id="rId18"/>
    <p:sldId id="364" r:id="rId19"/>
    <p:sldId id="334" r:id="rId20"/>
    <p:sldId id="335" r:id="rId21"/>
    <p:sldId id="336" r:id="rId22"/>
    <p:sldId id="337" r:id="rId23"/>
    <p:sldId id="338" r:id="rId24"/>
    <p:sldId id="361" r:id="rId25"/>
    <p:sldId id="346" r:id="rId26"/>
    <p:sldId id="347" r:id="rId27"/>
    <p:sldId id="363" r:id="rId28"/>
    <p:sldId id="350" r:id="rId29"/>
    <p:sldId id="365" r:id="rId30"/>
    <p:sldId id="351" r:id="rId31"/>
    <p:sldId id="352" r:id="rId32"/>
    <p:sldId id="348" r:id="rId33"/>
    <p:sldId id="394" r:id="rId34"/>
    <p:sldId id="396" r:id="rId35"/>
    <p:sldId id="397" r:id="rId36"/>
    <p:sldId id="401" r:id="rId37"/>
    <p:sldId id="404" r:id="rId38"/>
    <p:sldId id="405" r:id="rId39"/>
    <p:sldId id="408" r:id="rId40"/>
    <p:sldId id="406" r:id="rId41"/>
    <p:sldId id="407" r:id="rId42"/>
    <p:sldId id="411" r:id="rId43"/>
    <p:sldId id="413" r:id="rId44"/>
    <p:sldId id="410" r:id="rId45"/>
    <p:sldId id="415" r:id="rId46"/>
    <p:sldId id="416" r:id="rId47"/>
    <p:sldId id="414" r:id="rId48"/>
    <p:sldId id="418" r:id="rId49"/>
    <p:sldId id="417" r:id="rId50"/>
    <p:sldId id="366" r:id="rId51"/>
    <p:sldId id="367" r:id="rId52"/>
    <p:sldId id="368" r:id="rId53"/>
    <p:sldId id="420" r:id="rId54"/>
    <p:sldId id="380" r:id="rId55"/>
    <p:sldId id="379" r:id="rId56"/>
    <p:sldId id="383" r:id="rId57"/>
    <p:sldId id="384" r:id="rId58"/>
    <p:sldId id="385" r:id="rId59"/>
    <p:sldId id="503" r:id="rId60"/>
    <p:sldId id="371" r:id="rId61"/>
    <p:sldId id="372" r:id="rId62"/>
    <p:sldId id="419" r:id="rId63"/>
    <p:sldId id="373" r:id="rId64"/>
    <p:sldId id="374" r:id="rId65"/>
    <p:sldId id="375" r:id="rId66"/>
    <p:sldId id="376" r:id="rId67"/>
    <p:sldId id="386" r:id="rId68"/>
    <p:sldId id="387" r:id="rId69"/>
    <p:sldId id="388" r:id="rId70"/>
    <p:sldId id="389" r:id="rId71"/>
    <p:sldId id="392" r:id="rId72"/>
    <p:sldId id="382" r:id="rId73"/>
    <p:sldId id="381" r:id="rId74"/>
    <p:sldId id="393" r:id="rId75"/>
    <p:sldId id="425" r:id="rId76"/>
    <p:sldId id="426" r:id="rId77"/>
    <p:sldId id="427" r:id="rId78"/>
    <p:sldId id="428" r:id="rId79"/>
    <p:sldId id="429" r:id="rId80"/>
    <p:sldId id="439" r:id="rId81"/>
    <p:sldId id="440" r:id="rId82"/>
    <p:sldId id="430" r:id="rId83"/>
    <p:sldId id="511" r:id="rId84"/>
    <p:sldId id="432" r:id="rId85"/>
    <p:sldId id="433" r:id="rId86"/>
    <p:sldId id="434" r:id="rId87"/>
    <p:sldId id="435" r:id="rId88"/>
    <p:sldId id="437" r:id="rId89"/>
    <p:sldId id="438" r:id="rId90"/>
    <p:sldId id="513" r:id="rId91"/>
    <p:sldId id="504" r:id="rId92"/>
    <p:sldId id="505" r:id="rId93"/>
    <p:sldId id="441" r:id="rId94"/>
    <p:sldId id="531" r:id="rId95"/>
    <p:sldId id="442" r:id="rId96"/>
    <p:sldId id="443" r:id="rId97"/>
    <p:sldId id="506" r:id="rId98"/>
    <p:sldId id="507" r:id="rId99"/>
    <p:sldId id="508" r:id="rId100"/>
    <p:sldId id="509" r:id="rId101"/>
    <p:sldId id="510" r:id="rId102"/>
    <p:sldId id="518" r:id="rId103"/>
    <p:sldId id="512" r:id="rId104"/>
    <p:sldId id="519" r:id="rId105"/>
    <p:sldId id="520" r:id="rId106"/>
    <p:sldId id="521" r:id="rId107"/>
    <p:sldId id="522" r:id="rId108"/>
    <p:sldId id="523" r:id="rId109"/>
    <p:sldId id="530" r:id="rId110"/>
    <p:sldId id="524" r:id="rId111"/>
    <p:sldId id="525" r:id="rId112"/>
    <p:sldId id="515" r:id="rId113"/>
    <p:sldId id="514" r:id="rId114"/>
    <p:sldId id="516" r:id="rId115"/>
    <p:sldId id="517" r:id="rId116"/>
    <p:sldId id="447" r:id="rId117"/>
    <p:sldId id="448" r:id="rId118"/>
    <p:sldId id="449" r:id="rId119"/>
    <p:sldId id="450" r:id="rId120"/>
    <p:sldId id="526" r:id="rId121"/>
    <p:sldId id="527" r:id="rId122"/>
    <p:sldId id="528" r:id="rId123"/>
    <p:sldId id="529" r:id="rId124"/>
    <p:sldId id="475" r:id="rId125"/>
    <p:sldId id="476" r:id="rId126"/>
    <p:sldId id="477" r:id="rId127"/>
    <p:sldId id="478" r:id="rId128"/>
    <p:sldId id="479" r:id="rId129"/>
    <p:sldId id="532" r:id="rId130"/>
    <p:sldId id="533" r:id="rId131"/>
    <p:sldId id="536" r:id="rId132"/>
    <p:sldId id="537" r:id="rId133"/>
    <p:sldId id="538" r:id="rId134"/>
    <p:sldId id="539" r:id="rId135"/>
    <p:sldId id="534" r:id="rId136"/>
    <p:sldId id="535" r:id="rId137"/>
    <p:sldId id="540" r:id="rId138"/>
    <p:sldId id="541" r:id="rId139"/>
    <p:sldId id="542" r:id="rId140"/>
    <p:sldId id="595" r:id="rId141"/>
    <p:sldId id="596" r:id="rId142"/>
    <p:sldId id="543" r:id="rId143"/>
    <p:sldId id="544" r:id="rId144"/>
    <p:sldId id="545" r:id="rId145"/>
    <p:sldId id="546" r:id="rId146"/>
    <p:sldId id="547" r:id="rId147"/>
    <p:sldId id="548" r:id="rId148"/>
    <p:sldId id="551" r:id="rId149"/>
    <p:sldId id="557" r:id="rId150"/>
    <p:sldId id="552" r:id="rId151"/>
    <p:sldId id="553" r:id="rId152"/>
    <p:sldId id="554" r:id="rId153"/>
    <p:sldId id="555" r:id="rId154"/>
    <p:sldId id="556" r:id="rId155"/>
    <p:sldId id="558" r:id="rId156"/>
    <p:sldId id="559" r:id="rId157"/>
    <p:sldId id="560" r:id="rId158"/>
    <p:sldId id="561" r:id="rId159"/>
    <p:sldId id="562" r:id="rId160"/>
    <p:sldId id="563" r:id="rId161"/>
    <p:sldId id="564" r:id="rId162"/>
    <p:sldId id="565" r:id="rId163"/>
    <p:sldId id="566" r:id="rId164"/>
    <p:sldId id="567" r:id="rId165"/>
    <p:sldId id="568" r:id="rId166"/>
    <p:sldId id="569" r:id="rId167"/>
    <p:sldId id="570" r:id="rId168"/>
    <p:sldId id="571" r:id="rId169"/>
    <p:sldId id="572" r:id="rId170"/>
    <p:sldId id="573" r:id="rId171"/>
    <p:sldId id="574" r:id="rId172"/>
    <p:sldId id="575" r:id="rId173"/>
    <p:sldId id="576" r:id="rId174"/>
    <p:sldId id="577" r:id="rId175"/>
    <p:sldId id="578" r:id="rId176"/>
    <p:sldId id="579" r:id="rId177"/>
    <p:sldId id="580" r:id="rId178"/>
    <p:sldId id="581" r:id="rId179"/>
    <p:sldId id="582" r:id="rId180"/>
    <p:sldId id="583" r:id="rId181"/>
    <p:sldId id="584" r:id="rId182"/>
    <p:sldId id="585" r:id="rId183"/>
    <p:sldId id="586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</p:sldIdLst>
  <p:sldSz cx="12188825" cy="6858000"/>
  <p:notesSz cx="6858000" cy="9144000"/>
  <p:custDataLst>
    <p:tags r:id="rId19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80727" autoAdjust="0"/>
  </p:normalViewPr>
  <p:slideViewPr>
    <p:cSldViewPr showGuides="1">
      <p:cViewPr varScale="1">
        <p:scale>
          <a:sx n="66" d="100"/>
          <a:sy n="66" d="100"/>
        </p:scale>
        <p:origin x="1027" y="48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96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notesMaster" Target="notesMasters/notesMaster1.xml"/><Relationship Id="rId197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tableStyles" Target="tableStyles.xml"/><Relationship Id="rId172" Type="http://schemas.openxmlformats.org/officeDocument/2006/relationships/slide" Target="slides/slide170.xml"/><Relationship Id="rId193" Type="http://schemas.openxmlformats.org/officeDocument/2006/relationships/handoutMaster" Target="handoutMasters/handout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tags" Target="tags/tag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presProps" Target="presProps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8/28/2019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8/28/2019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168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132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𝝮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 =</a:t>
                </a:r>
                <a:r>
                  <a:rPr lang="en-IN" baseline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baseline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baseline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b="0" i="1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b="0" i="1" baseline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 = 4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"𝝮</a:t>
                </a:r>
                <a:r>
                  <a:rPr lang="en-I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_</a:t>
                </a:r>
                <a:r>
                  <a:rPr lang="en-I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IN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𝑛_0  =𝜋/2</a:t>
                </a:r>
                <a:r>
                  <a:rPr lang="en-IN" dirty="0" smtClean="0"/>
                  <a:t>    </a:t>
                </a:r>
                <a:r>
                  <a:rPr lang="en-IN" b="0" i="0" dirty="0" smtClean="0">
                    <a:latin typeface="Cambria Math" panose="02040503050406030204" pitchFamily="18" charset="0"/>
                  </a:rPr>
                  <a:t>𝜋/8</a:t>
                </a:r>
                <a:r>
                  <a:rPr lang="en-I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𝑛</a:t>
                </a:r>
                <a:r>
                  <a:rPr lang="en-I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I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IN" dirty="0" smtClean="0"/>
                  <a:t> =</a:t>
                </a:r>
                <a:r>
                  <a:rPr lang="en-IN" baseline="0" dirty="0" smtClean="0"/>
                  <a:t> </a:t>
                </a:r>
                <a:r>
                  <a:rPr lang="en-IN" b="0" i="0" baseline="0" smtClean="0">
                    <a:latin typeface="Cambria Math" panose="02040503050406030204" pitchFamily="18" charset="0"/>
                  </a:rPr>
                  <a:t>𝜋/2  </a:t>
                </a:r>
                <a:r>
                  <a:rPr lang="en-I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</a:t>
                </a:r>
                <a:r>
                  <a:rPr lang="en-I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I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𝑛</a:t>
                </a:r>
                <a:r>
                  <a:rPr lang="en-I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〗_</a:t>
                </a:r>
                <a:r>
                  <a:rPr lang="en-I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IN" dirty="0" smtClean="0"/>
                  <a:t> = 4</a:t>
                </a:r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916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Often, a system defined by the operator H and having the input x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 y is represented in the form of a block diagram as shown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below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IN" smtClean="0"/>
              <a:t>131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458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IN" smtClean="0"/>
              <a:t>142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890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IN" smtClean="0"/>
              <a:t>153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07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79FB4-15F7-4967-B5DD-35BA46E3DC5A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2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It is indicative of the energy that</a:t>
            </a:r>
            <a:r>
              <a:rPr lang="en-IN" baseline="0" dirty="0"/>
              <a:t> can be extracted from the signal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984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22CD830-D750-4C01-B709-CA874F2B35B2}" type="slidenum">
              <a:rPr lang="ar-SA" altLang="en-US" sz="1200"/>
              <a:pPr/>
              <a:t>42</a:t>
            </a:fld>
            <a:endParaRPr lang="en-US" alt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094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FD6D3BC-A5EE-4A04-BF2F-15F4702F71E5}" type="slidenum">
              <a:rPr lang="ar-SA" altLang="en-US" sz="1200"/>
              <a:pPr/>
              <a:t>46</a:t>
            </a:fld>
            <a:endParaRPr lang="en-US" altLang="en-US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73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A6B32-A0BA-45FD-9258-E195B4C09621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61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A6B32-A0BA-45FD-9258-E195B4C09621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53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0000"/>
                </a:solidFill>
              </a:rPr>
              <a:t>e as “a constant approximately 2.71828…” is like calling pi “an irrational number, approximately equal to 3.1415…”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599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122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04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612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229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25665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885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298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3202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5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0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2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77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emf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hyperlink" Target="http://www.handphone.com/dsub.htm?hit=9&amp;name=SPH-V4400&amp;code=6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jpe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jpe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412" y="4267200"/>
            <a:ext cx="10023849" cy="16764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Signals and Systems</a:t>
            </a:r>
            <a:br>
              <a:rPr lang="en-US" sz="48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en-US" sz="4800" b="1" dirty="0"/>
              <a:t>UE18EC202</a:t>
            </a:r>
            <a:endParaRPr lang="en-US" sz="4800" b="1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86" y="1524000"/>
            <a:ext cx="8785100" cy="23622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991631" y="762000"/>
            <a:ext cx="10055781" cy="10087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Syllabus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5</a:t>
            </a:r>
            <a:r>
              <a:rPr lang="en-IN" sz="2200" b="1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 </a:t>
            </a:r>
            <a:r>
              <a:rPr lang="en-IN" sz="22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hrs</a:t>
            </a:r>
            <a:endParaRPr lang="en-IN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Z-transform: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Z-transform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region of convergence for the Z-transform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inverse Z-transform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Properties of the Z-transform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Z-transform pairs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 and characterization of LTI systems using Z-transforms.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unilateral Z-transform and solution of difference equations.</a:t>
            </a:r>
          </a:p>
          <a:p>
            <a:endParaRPr lang="en-IN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8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31" y="228600"/>
            <a:ext cx="9402274" cy="1400530"/>
          </a:xfrm>
        </p:spPr>
        <p:txBody>
          <a:bodyPr/>
          <a:lstStyle/>
          <a:p>
            <a:r>
              <a:rPr lang="en-US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Relationship Between Complex Exponentials and Real </a:t>
            </a:r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Sinusoids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7931" y="1905001"/>
                <a:ext cx="10866681" cy="43434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From Euler’s relation, a complex sinusoid can be expressed as the sum of </a:t>
                </a:r>
                <a:r>
                  <a:rPr lang="en-IN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two real sinusoids as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IN" sz="24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 </m:t>
                      </m:r>
                      <m:r>
                        <a:rPr lang="en-IN" sz="2400" i="1" dirty="0" err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𝐴𝑐𝑜𝑠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 </m:t>
                      </m:r>
                      <m:r>
                        <a:rPr lang="en-IN" sz="2400" i="1" dirty="0" err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𝑗𝐴𝑠𝑖𝑛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Moreover, a real sinusoid can be expressed as the sum of two complex </a:t>
                </a:r>
                <a:r>
                  <a:rPr lang="en-IN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sinusoids using the identities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N" sz="2400" i="1" dirty="0" err="1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IN" sz="240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4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p>
                      </m:sSup>
                      <m:r>
                        <a:rPr lang="en-IN" sz="24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p>
                      </m:sSup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i="1" dirty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𝑠𝑖</m:t>
                      </m:r>
                      <m:func>
                        <m:funcPr>
                          <m:ctrlP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d>
                            <m:dPr>
                              <m:ctrlP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IN" sz="24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2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𝑗</m:t>
                          </m:r>
                        </m:den>
                      </m:f>
                      <m:r>
                        <a:rPr lang="en-IN" sz="24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p>
                      </m:sSup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p>
                      </m:sSup>
                      <m:r>
                        <a:rPr lang="en-IN" sz="2400" b="0" i="0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931" y="1905001"/>
                <a:ext cx="10866681" cy="4343400"/>
              </a:xfrm>
              <a:blipFill>
                <a:blip r:embed="rId3"/>
                <a:stretch>
                  <a:fillRect l="-449" t="-11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2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3812" y="2514600"/>
            <a:ext cx="9402274" cy="1400530"/>
          </a:xfrm>
        </p:spPr>
        <p:txBody>
          <a:bodyPr/>
          <a:lstStyle/>
          <a:p>
            <a:pPr algn="ctr"/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Discrete-Time Complex Exponentials and Sinusoidal Signals</a:t>
            </a:r>
          </a:p>
        </p:txBody>
      </p:sp>
    </p:spTree>
    <p:extLst>
      <p:ext uri="{BB962C8B-B14F-4D97-AF65-F5344CB8AC3E}">
        <p14:creationId xmlns:p14="http://schemas.microsoft.com/office/powerpoint/2010/main" val="123098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943" y="152400"/>
            <a:ext cx="9402274" cy="842682"/>
          </a:xfrm>
        </p:spPr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DT Real Sinusoids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5943" y="995082"/>
                <a:ext cx="11239669" cy="56343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A (DT) real sinusoid is a sequence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𝑛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) = </m:t>
                      </m:r>
                      <m:r>
                        <a:rPr lang="en-IN" i="1" dirty="0" err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𝐴𝑐𝑜𝑠</m:t>
                      </m:r>
                      <m:r>
                        <a:rPr lang="en-IN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" panose="02020603050405020304" pitchFamily="18" charset="0"/>
                        </a:rPr>
                        <m:t>𝝮</m:t>
                      </m:r>
                      <m:r>
                        <a:rPr lang="en-IN" i="1" dirty="0" err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𝑛</m:t>
                      </m:r>
                      <m:r>
                        <a:rPr lang="en-IN" i="1" dirty="0" err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𝛉</m:t>
                      </m:r>
                      <m:r>
                        <a:rPr lang="en-IN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en-IN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𝝮</m:t>
                    </m:r>
                  </m:oMath>
                </a14:m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" panose="02020603050405020304" pitchFamily="18" charset="0"/>
                  </a:rPr>
                  <a:t>𝛉 </a:t>
                </a:r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are real constants.</a:t>
                </a:r>
              </a:p>
              <a:p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A real sinusoid is periodic if and only if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Ω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𝜋</m:t>
                        </m:r>
                      </m:den>
                    </m:f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is a rational number, in which case the fundamental period is the smallest integer of the form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Ω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dirty="0">
                    <a:latin typeface="Times" panose="02020603050405020304" pitchFamily="18" charset="0"/>
                    <a:cs typeface="Times" panose="02020603050405020304" pitchFamily="18" charset="0"/>
                  </a:rPr>
                  <a:t> 	where </a:t>
                </a:r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k is a positive integer.</a:t>
                </a:r>
              </a:p>
              <a:p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For all integer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 = </m:t>
                    </m:r>
                    <m:r>
                      <a:rPr lang="en-US" i="1" dirty="0" err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𝐴𝑐𝑜𝑠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I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𝝮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+2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𝜋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IN" i="1" dirty="0" err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i="1" dirty="0" err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+</m:t>
                    </m:r>
                    <m:r>
                      <a:rPr lang="en-IN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𝛉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 is the same sequence.</a:t>
                </a:r>
              </a:p>
              <a:p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An example of a periodic real sinusoid with fundamental period 12 is </a:t>
                </a:r>
                <a:r>
                  <a:rPr lang="en-IN" dirty="0">
                    <a:latin typeface="Times" panose="02020603050405020304" pitchFamily="18" charset="0"/>
                    <a:cs typeface="Times" panose="02020603050405020304" pitchFamily="18" charset="0"/>
                  </a:rPr>
                  <a:t>shown plotted below.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943" y="995082"/>
                <a:ext cx="11239669" cy="5634317"/>
              </a:xfrm>
              <a:blipFill>
                <a:blip r:embed="rId2"/>
                <a:stretch>
                  <a:fillRect l="-271" t="-541" r="-1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812" y="4114800"/>
            <a:ext cx="6096000" cy="25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2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1932" y="80649"/>
            <a:ext cx="9159362" cy="669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471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9012" y="457200"/>
            <a:ext cx="10058400" cy="587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222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212" y="304800"/>
            <a:ext cx="9830280" cy="61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27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9395" y="318273"/>
            <a:ext cx="8537216" cy="608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52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1384" y="318274"/>
            <a:ext cx="8926057" cy="6014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3661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46148" y="-2209536"/>
            <a:ext cx="6096000" cy="11124672"/>
          </a:xfrm>
        </p:spPr>
      </p:pic>
    </p:spTree>
    <p:extLst>
      <p:ext uri="{BB962C8B-B14F-4D97-AF65-F5344CB8AC3E}">
        <p14:creationId xmlns:p14="http://schemas.microsoft.com/office/powerpoint/2010/main" val="3170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1933" y="456528"/>
            <a:ext cx="9144960" cy="608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158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081" y="990600"/>
            <a:ext cx="8759131" cy="70696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</a:rPr>
              <a:t>Textbook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62" y="1905001"/>
            <a:ext cx="9732365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8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5212" y="304800"/>
            <a:ext cx="9906960" cy="59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716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Complex Exponentials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2812" y="1371599"/>
                <a:ext cx="10744200" cy="5334001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 (DT) complex exponential is a sequence of the form</a:t>
                </a:r>
                <a:endParaRPr lang="en-IN" sz="22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IN" sz="2200" b="0" i="1" dirty="0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I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,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IN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𝐶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</a:t>
                </a:r>
                <a14:m>
                  <m:oMath xmlns:m="http://schemas.openxmlformats.org/officeDocument/2006/math">
                    <m:r>
                      <a:rPr lang="en-I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200" b="0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are complex constants.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 complex exponential can exhibit one of a number of distinct modes of behavior, depending on the values of the parameters c and a.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For example, as special cases, complex exponentials include real </a:t>
                </a:r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exponentials and complex sinusoids.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2812" y="1371599"/>
                <a:ext cx="10744200" cy="5334001"/>
              </a:xfrm>
              <a:blipFill>
                <a:blip r:embed="rId2"/>
                <a:stretch>
                  <a:fillRect l="-3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70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228600"/>
            <a:ext cx="9402274" cy="766482"/>
          </a:xfrm>
        </p:spPr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Real Exponentials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412" y="1143000"/>
                <a:ext cx="11658599" cy="5334000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 (DT) real exponential is a special case of a complex exponential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I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IN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	 </a:t>
                </a: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where c and a are restricted to be real numbers.</a:t>
                </a:r>
              </a:p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 real exponential can exhibit one of several distinct modes of behavior, depending on the magnitude and sign of a.</a:t>
                </a:r>
              </a:p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If |a| &gt; 1, the magnitude of x[n] increases exponentially as n increases </a:t>
                </a:r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(i.e., a growing exponential).</a:t>
                </a:r>
              </a:p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If |a| &lt; 1, the magnitude of x[n] decreases exponentially as n increases </a:t>
                </a:r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(i.e., a decaying  exponential).</a:t>
                </a:r>
              </a:p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If |a| = 1, the magnitude of x[n] is a constant, independent of n.</a:t>
                </a:r>
              </a:p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If a &gt; 0, x[n] has the same sign for all n.</a:t>
                </a:r>
              </a:p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If a &lt; 0, x[n] alternates in sign as n increases/decreases.</a:t>
                </a:r>
                <a:endParaRPr lang="en-IN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412" y="1143000"/>
                <a:ext cx="11658599" cy="5334000"/>
              </a:xfrm>
              <a:blipFill>
                <a:blip r:embed="rId2"/>
                <a:stretch>
                  <a:fillRect l="-314" t="-800" r="-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3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04800"/>
            <a:ext cx="109728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228600"/>
            <a:ext cx="11430000" cy="63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2" y="304800"/>
            <a:ext cx="10744200" cy="6268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4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9012" y="249147"/>
            <a:ext cx="10134599" cy="620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17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5212" y="381000"/>
            <a:ext cx="9906000" cy="618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2774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5212" y="180019"/>
            <a:ext cx="10515600" cy="633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951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62" y="228600"/>
            <a:ext cx="9402274" cy="690282"/>
          </a:xfrm>
        </p:spPr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Complex Sinusoids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995082"/>
            <a:ext cx="11049000" cy="55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26" y="228600"/>
            <a:ext cx="10942517" cy="59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1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04800"/>
            <a:ext cx="10744200" cy="60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4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28600"/>
            <a:ext cx="9402274" cy="721032"/>
          </a:xfrm>
        </p:spPr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General Complex Exponential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173750"/>
            <a:ext cx="11277600" cy="53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381000"/>
            <a:ext cx="10439400" cy="61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8049" y="456528"/>
            <a:ext cx="5597078" cy="2765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8049" y="3352800"/>
            <a:ext cx="5668435" cy="279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721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812" y="381000"/>
            <a:ext cx="8001000" cy="5996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187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2012" y="381000"/>
            <a:ext cx="7696200" cy="580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976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3685" y="381000"/>
            <a:ext cx="5944944" cy="336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6012" y="3886200"/>
            <a:ext cx="4838908" cy="276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909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398" y="594782"/>
            <a:ext cx="9661986" cy="580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1136" y="2737727"/>
            <a:ext cx="5194625" cy="29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808522" y="4189400"/>
            <a:ext cx="14516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Ramp signal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6777" y="3429000"/>
            <a:ext cx="14516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Unit step</a:t>
            </a:r>
          </a:p>
        </p:txBody>
      </p:sp>
    </p:spTree>
    <p:extLst>
      <p:ext uri="{BB962C8B-B14F-4D97-AF65-F5344CB8AC3E}">
        <p14:creationId xmlns:p14="http://schemas.microsoft.com/office/powerpoint/2010/main" val="294515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98612" y="2362200"/>
            <a:ext cx="922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SYSTEMS AND CLASSIFICATION OF SYSTEMS (BASED ON PROPERTIES)</a:t>
            </a:r>
          </a:p>
        </p:txBody>
      </p:sp>
    </p:spTree>
    <p:extLst>
      <p:ext uri="{BB962C8B-B14F-4D97-AF65-F5344CB8AC3E}">
        <p14:creationId xmlns:p14="http://schemas.microsoft.com/office/powerpoint/2010/main" val="15686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5212" y="1752600"/>
            <a:ext cx="952500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767" y="533400"/>
            <a:ext cx="9402274" cy="971271"/>
          </a:xfrm>
        </p:spPr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48013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1812" y="990600"/>
            <a:ext cx="10972800" cy="5867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(dependent variable) is any real world quantity varying with time, space or frequency (independent variable)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Signals are variables that carry information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Examples of signal include: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 signals</a:t>
            </a:r>
          </a:p>
          <a:p>
            <a:pPr marL="383933" lvl="2" indent="0" algn="just">
              <a:lnSpc>
                <a:spcPct val="150000"/>
              </a:lnSpc>
              <a:buNone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Voltages and currents in a circuit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signals</a:t>
            </a:r>
          </a:p>
          <a:p>
            <a:pPr marL="383933" lvl="2" indent="0" algn="just">
              <a:lnSpc>
                <a:spcPct val="150000"/>
              </a:lnSpc>
              <a:buNone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 of a car over time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and Video signals</a:t>
            </a:r>
          </a:p>
          <a:p>
            <a:pPr marL="201108" lvl="1" indent="0" algn="just">
              <a:lnSpc>
                <a:spcPct val="150000"/>
              </a:lnSpc>
              <a:buNone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Intensity level of a pixel (camera, video) over time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1412" y="131618"/>
            <a:ext cx="10055225" cy="746125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Signal?</a:t>
            </a:r>
          </a:p>
        </p:txBody>
      </p:sp>
    </p:spTree>
    <p:extLst>
      <p:ext uri="{BB962C8B-B14F-4D97-AF65-F5344CB8AC3E}">
        <p14:creationId xmlns:p14="http://schemas.microsoft.com/office/powerpoint/2010/main" val="272050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942" y="304800"/>
            <a:ext cx="9402274" cy="1071282"/>
          </a:xfrm>
        </p:spPr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Continuous Time and Discrete Time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42" y="1152982"/>
            <a:ext cx="10401469" cy="54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12" y="609600"/>
            <a:ext cx="7171956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098" y="3657600"/>
            <a:ext cx="709778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2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533400"/>
            <a:ext cx="98298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2133600"/>
            <a:ext cx="9334500" cy="27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1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7955" y="1409700"/>
            <a:ext cx="8443914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477955" y="533400"/>
            <a:ext cx="8392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Interconnecting Systems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08212" y="5410200"/>
            <a:ext cx="8229600" cy="838200"/>
          </a:xfrm>
        </p:spPr>
        <p:txBody>
          <a:bodyPr/>
          <a:lstStyle/>
          <a:p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Series (Cascade) and Parallel</a:t>
            </a:r>
          </a:p>
        </p:txBody>
      </p:sp>
    </p:spTree>
    <p:extLst>
      <p:ext uri="{BB962C8B-B14F-4D97-AF65-F5344CB8AC3E}">
        <p14:creationId xmlns:p14="http://schemas.microsoft.com/office/powerpoint/2010/main" val="348020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Feedback Systems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7612" y="1676400"/>
            <a:ext cx="9296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34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3412" y="381001"/>
            <a:ext cx="8229600" cy="620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0759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lum bright="-10000" contrast="20000"/>
          </a:blip>
          <a:srcRect/>
          <a:stretch>
            <a:fillRect/>
          </a:stretch>
        </p:blipFill>
        <p:spPr bwMode="auto">
          <a:xfrm>
            <a:off x="912812" y="619124"/>
            <a:ext cx="10287000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18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684211" y="381000"/>
            <a:ext cx="10058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Classification of Systems (based on Properties)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989012" y="1524000"/>
            <a:ext cx="9905999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Tx/>
              <a:buAutoNum type="arabicPeriod"/>
            </a:pPr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Static and Dynamic Systems</a:t>
            </a:r>
          </a:p>
          <a:p>
            <a:pPr marL="914400" lvl="1" indent="-457200">
              <a:lnSpc>
                <a:spcPct val="150000"/>
              </a:lnSpc>
              <a:buFontTx/>
              <a:buAutoNum type="arabicPeriod"/>
            </a:pPr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Invertible and Non-invertible systems</a:t>
            </a:r>
          </a:p>
          <a:p>
            <a:pPr marL="914400" lvl="1" indent="-457200">
              <a:lnSpc>
                <a:spcPct val="150000"/>
              </a:lnSpc>
              <a:buFontTx/>
              <a:buAutoNum type="arabicPeriod"/>
            </a:pPr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Time-Variant and Time-Invariant systems</a:t>
            </a:r>
          </a:p>
          <a:p>
            <a:pPr marL="914400" lvl="1" indent="-457200">
              <a:lnSpc>
                <a:spcPct val="150000"/>
              </a:lnSpc>
              <a:buFontTx/>
              <a:buAutoNum type="arabicPeriod"/>
            </a:pPr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Linear and Non-linear systems</a:t>
            </a:r>
          </a:p>
          <a:p>
            <a:pPr marL="914400" lvl="1" indent="-457200">
              <a:lnSpc>
                <a:spcPct val="150000"/>
              </a:lnSpc>
              <a:buFontTx/>
              <a:buAutoNum type="arabicPeriod"/>
            </a:pPr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Causal and Non-causal systems</a:t>
            </a:r>
          </a:p>
          <a:p>
            <a:pPr marL="914400" lvl="1" indent="-457200">
              <a:lnSpc>
                <a:spcPct val="150000"/>
              </a:lnSpc>
              <a:buFontTx/>
              <a:buAutoNum type="arabicPeriod"/>
            </a:pPr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Memory and Memoryless Systems</a:t>
            </a:r>
          </a:p>
          <a:p>
            <a:pPr marL="914400" lvl="1" indent="-457200">
              <a:lnSpc>
                <a:spcPct val="150000"/>
              </a:lnSpc>
              <a:buFontTx/>
              <a:buAutoNum type="arabicPeriod"/>
            </a:pPr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Stable and Unstable systems</a:t>
            </a:r>
          </a:p>
        </p:txBody>
      </p:sp>
    </p:spTree>
    <p:extLst>
      <p:ext uri="{BB962C8B-B14F-4D97-AF65-F5344CB8AC3E}">
        <p14:creationId xmlns:p14="http://schemas.microsoft.com/office/powerpoint/2010/main" val="3361266092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6310BA-BE23-45E8-AE14-6B409A88E5DD}" type="slidenum">
              <a:rPr lang="en-US"/>
              <a:pPr>
                <a:defRPr/>
              </a:pPr>
              <a:t>139</a:t>
            </a:fld>
            <a:endParaRPr lang="en-US" dirty="0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836612" y="243800"/>
            <a:ext cx="8915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Static and Dynamic Systems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53444" y="1063417"/>
            <a:ext cx="9296400" cy="494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    When the output of the system depends only upon the present input sample, then system is called </a:t>
            </a:r>
            <a:r>
              <a:rPr lang="en-US" sz="2200" u="sng" dirty="0">
                <a:latin typeface="Times" panose="02020603050405020304" pitchFamily="18" charset="0"/>
                <a:cs typeface="Times" panose="02020603050405020304" pitchFamily="18" charset="0"/>
              </a:rPr>
              <a:t>static system</a:t>
            </a:r>
          </a:p>
          <a:p>
            <a:pPr marL="285750" indent="-285750" algn="ju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    Hence such Systems do no need memory for its operation</a:t>
            </a:r>
          </a:p>
          <a:p>
            <a:pPr marL="285750" indent="-285750" algn="ju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    Input/output relation of such systems does not involve </a:t>
            </a:r>
            <a:r>
              <a:rPr lang="en-US" sz="2200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integrals</a:t>
            </a: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 or </a:t>
            </a:r>
            <a:r>
              <a:rPr lang="en-US" sz="2200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derivatives</a:t>
            </a: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 for CT systems and </a:t>
            </a:r>
            <a:r>
              <a:rPr lang="en-US" sz="2200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delay</a:t>
            </a: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 or </a:t>
            </a:r>
            <a:r>
              <a:rPr lang="en-US" sz="2200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shifts</a:t>
            </a:r>
            <a:r>
              <a:rPr lang="en-US" sz="2200" b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for DT systems.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Example: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                   y(t) = 5x(t)                  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                   y[n] = 15x</a:t>
            </a:r>
            <a:r>
              <a:rPr lang="en-US" sz="2200" baseline="300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[n] + 10x[n] </a:t>
            </a:r>
          </a:p>
        </p:txBody>
      </p:sp>
    </p:spTree>
    <p:extLst>
      <p:ext uri="{BB962C8B-B14F-4D97-AF65-F5344CB8AC3E}">
        <p14:creationId xmlns:p14="http://schemas.microsoft.com/office/powerpoint/2010/main" val="297479738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06" y="776706"/>
            <a:ext cx="10683404" cy="554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7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2" name="Text Box 4"/>
              <p:cNvSpPr txBox="1">
                <a:spLocks noChangeArrowheads="1"/>
              </p:cNvSpPr>
              <p:nvPr/>
            </p:nvSpPr>
            <p:spPr bwMode="auto">
              <a:xfrm>
                <a:off x="608012" y="926120"/>
                <a:ext cx="10058400" cy="5738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When the output of the system depends upon the present input sample and previous input and output, then system is called  </a:t>
                </a:r>
                <a:r>
                  <a:rPr lang="en-US" sz="2200" b="1" u="sng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Dynamic system</a:t>
                </a:r>
              </a:p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Hence system need memory to store the previous input / output.</a:t>
                </a:r>
              </a:p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Equation Characterizing a dynamic system will always be a </a:t>
                </a:r>
                <a:r>
                  <a:rPr lang="en-US" sz="2200" b="1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differential equation</a:t>
                </a: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or </a:t>
                </a:r>
                <a:r>
                  <a:rPr lang="en-US" sz="2200" b="1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difference equation</a:t>
                </a: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Example: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𝑦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2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2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</m:t>
                          </m:r>
                          <m:r>
                            <a:rPr lang="en-US" sz="220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2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2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2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2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[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−4] </m:t>
                      </m:r>
                    </m:oMath>
                  </m:oMathPara>
                </a14:m>
                <a:endParaRPr 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20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𝑑𝑦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(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𝑡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20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𝑑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sz="22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𝑑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𝑥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(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𝑡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𝑑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</a:pPr>
                <a:endParaRPr 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765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012" y="926120"/>
                <a:ext cx="10058400" cy="5738622"/>
              </a:xfrm>
              <a:prstGeom prst="rect">
                <a:avLst/>
              </a:prstGeom>
              <a:blipFill>
                <a:blip r:embed="rId2"/>
                <a:stretch>
                  <a:fillRect l="-667" r="-78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387335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065212" y="457200"/>
            <a:ext cx="10134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4273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lum bright="-10000" contrast="18000"/>
          </a:blip>
          <a:srcRect/>
          <a:stretch>
            <a:fillRect/>
          </a:stretch>
        </p:blipFill>
        <p:spPr bwMode="auto">
          <a:xfrm>
            <a:off x="1217612" y="609600"/>
            <a:ext cx="9906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1181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446212" y="1066800"/>
            <a:ext cx="871306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7115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827212" y="1219200"/>
            <a:ext cx="848849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568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598612" y="457200"/>
            <a:ext cx="8763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22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446212" y="609600"/>
            <a:ext cx="877136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162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684212" y="1"/>
            <a:ext cx="10439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Time-Invariant and Time-Variant Systems (Shift- Invariant and Shift-Variant Systems)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677" name="Text Box 5"/>
              <p:cNvSpPr txBox="1">
                <a:spLocks noChangeArrowheads="1"/>
              </p:cNvSpPr>
              <p:nvPr/>
            </p:nvSpPr>
            <p:spPr bwMode="auto">
              <a:xfrm>
                <a:off x="684212" y="1447800"/>
                <a:ext cx="10439400" cy="426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The input - output characteristics of the system </a:t>
                </a:r>
                <a:r>
                  <a:rPr lang="en-US" sz="2200" b="1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do not change</a:t>
                </a: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with shift of time origin, such systems are called </a:t>
                </a:r>
                <a:r>
                  <a:rPr lang="en-US" sz="2200" b="1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shift-invariant</a:t>
                </a: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or </a:t>
                </a:r>
                <a:r>
                  <a:rPr lang="en-US" sz="2200" b="1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time-invariant</a:t>
                </a: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systems</a:t>
                </a:r>
              </a:p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Example: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             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(</m:t>
                      </m:r>
                      <m:r>
                        <a:rPr lang="en-IN" sz="22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)  −−−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𝑇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−−−  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𝑦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(</m:t>
                      </m:r>
                      <m:r>
                        <a:rPr lang="en-IN" sz="22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Then system is said to be time-invariant if                   </a:t>
                </a:r>
              </a:p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(</m:t>
                    </m:r>
                    <m:r>
                      <a:rPr lang="en-IN" sz="22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𝑡</m:t>
                    </m:r>
                    <m:r>
                      <a:rPr lang="en-IN" sz="22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r>
                      <a:rPr lang="en-I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𝞽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 −−−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𝑇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−−− 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(</m:t>
                    </m:r>
                    <m:r>
                      <a:rPr lang="en-IN" sz="22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𝑡</m:t>
                    </m:r>
                    <m:r>
                      <a:rPr lang="en-IN" sz="22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r>
                      <a:rPr lang="en-I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𝞽</m:t>
                    </m:r>
                    <m:r>
                      <a:rPr lang="en-I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)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      </m:t>
                    </m:r>
                  </m:oMath>
                </a14:m>
                <a:endParaRPr 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It is very difficult to implement shift variant systems</a:t>
                </a:r>
              </a:p>
            </p:txBody>
          </p:sp>
        </mc:Choice>
        <mc:Fallback>
          <p:sp>
            <p:nvSpPr>
              <p:cNvPr id="2867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2" y="1447800"/>
                <a:ext cx="10439400" cy="4263475"/>
              </a:xfrm>
              <a:prstGeom prst="rect">
                <a:avLst/>
              </a:prstGeom>
              <a:blipFill>
                <a:blip r:embed="rId2"/>
                <a:stretch>
                  <a:fillRect l="-759" r="-701" b="-20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274015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0012" y="609600"/>
            <a:ext cx="9296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772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EE95B-CFF5-4D14-8378-99E0F73CBC73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3812" y="295730"/>
            <a:ext cx="9056032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465547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38" y="990600"/>
            <a:ext cx="4583373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990600"/>
            <a:ext cx="5257800" cy="46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24" name="Rectangle 4"/>
              <p:cNvSpPr>
                <a:spLocks noChangeArrowheads="1"/>
              </p:cNvSpPr>
              <p:nvPr/>
            </p:nvSpPr>
            <p:spPr bwMode="auto">
              <a:xfrm>
                <a:off x="150812" y="407729"/>
                <a:ext cx="9677400" cy="1631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indent="-457200"/>
                <a:r>
                  <a:rPr lang="en-US" sz="20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     </a:t>
                </a: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Determine whether the following system are shift invariant or not</a:t>
                </a:r>
              </a:p>
              <a:p>
                <a:pPr marL="1828800" lvl="3" indent="-45720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𝒚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1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sz="2000" b="1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𝒙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𝒏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– 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𝒙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𝒏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𝟏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</m:oMath>
                </a14:m>
                <a:endParaRPr lang="en-US" sz="20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1828800" lvl="3" indent="-45720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𝒀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1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𝒙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]</a:t>
                </a:r>
              </a:p>
              <a:p>
                <a:pPr marL="1828800" lvl="3" indent="-45720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𝒀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1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𝒙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𝒏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</m:oMath>
                </a14:m>
                <a:endParaRPr lang="en-US" sz="20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1828800" lvl="3" indent="-45720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𝒀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1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𝒙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𝒏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cos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⁡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𝒘</m:t>
                    </m:r>
                    <m:r>
                      <a:rPr lang="en-US" sz="2000" b="1" i="1" baseline="-360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𝟎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𝒏</m:t>
                    </m:r>
                  </m:oMath>
                </a14:m>
                <a:endParaRPr lang="en-US" sz="20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07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812" y="407729"/>
                <a:ext cx="9677400" cy="1631216"/>
              </a:xfrm>
              <a:prstGeom prst="rect">
                <a:avLst/>
              </a:prstGeom>
              <a:blipFill>
                <a:blip r:embed="rId2"/>
                <a:stretch>
                  <a:fillRect t="-2247" b="-52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6"/>
              <p:cNvSpPr>
                <a:spLocks noChangeArrowheads="1"/>
              </p:cNvSpPr>
              <p:nvPr/>
            </p:nvSpPr>
            <p:spPr bwMode="auto">
              <a:xfrm>
                <a:off x="531812" y="2378077"/>
                <a:ext cx="8915400" cy="509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. 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𝒀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1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𝒙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400" b="1" i="1" dirty="0" smtClean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[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𝒏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]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–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𝒙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[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𝟏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]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072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812" y="2378077"/>
                <a:ext cx="8915400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6" name="Text Box 7"/>
          <p:cNvSpPr txBox="1">
            <a:spLocks noChangeArrowheads="1"/>
          </p:cNvSpPr>
          <p:nvPr/>
        </p:nvSpPr>
        <p:spPr bwMode="auto">
          <a:xfrm>
            <a:off x="2284412" y="3886201"/>
            <a:ext cx="800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7" name="Text Box 8"/>
              <p:cNvSpPr txBox="1">
                <a:spLocks noChangeArrowheads="1"/>
              </p:cNvSpPr>
              <p:nvPr/>
            </p:nvSpPr>
            <p:spPr bwMode="auto">
              <a:xfrm>
                <a:off x="1522412" y="2971800"/>
                <a:ext cx="9364687" cy="3229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Let the input be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–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then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i.e. Replace n inside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] by </a:t>
                </a:r>
                <a14:m>
                  <m:oMath xmlns:m="http://schemas.openxmlformats.org/officeDocument/2006/math">
                    <m:r>
                      <a:rPr lang="en-IN" sz="20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</m:oMath>
                </a14:m>
                <a:endParaRPr lang="en-US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𝑇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 – 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−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IN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–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–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– 1] 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--------(1)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Let us delay output y [n] by k samples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–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−1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𝑟𝑒𝑝𝑙𝑎𝑐𝑒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    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 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𝑏𝑦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2000" b="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000" b="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 − </m:t>
                    </m:r>
                    <m:r>
                      <a:rPr lang="en-US" sz="2000" b="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𝑘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]</m:t>
                    </m:r>
                  </m:oMath>
                </a14:m>
                <a:endParaRPr lang="en-US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−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−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–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----------------(2)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Hence the system is </a:t>
                </a:r>
                <a:r>
                  <a:rPr lang="en-US" sz="2000" b="1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shift invariant / time invariant</a:t>
                </a:r>
              </a:p>
            </p:txBody>
          </p:sp>
        </mc:Choice>
        <mc:Fallback>
          <p:sp>
            <p:nvSpPr>
              <p:cNvPr id="3072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2412" y="2971800"/>
                <a:ext cx="9364687" cy="3229538"/>
              </a:xfrm>
              <a:prstGeom prst="rect">
                <a:avLst/>
              </a:prstGeom>
              <a:blipFill>
                <a:blip r:embed="rId4"/>
                <a:stretch>
                  <a:fillRect l="-716" t="-1134" b="-24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85874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11CF9-151B-4504-8B4F-7665F59C06BF}" type="slidenum">
              <a:rPr lang="en-US"/>
              <a:pPr>
                <a:defRPr/>
              </a:pPr>
              <a:t>151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8" name="Rectangle 4"/>
              <p:cNvSpPr>
                <a:spLocks noChangeArrowheads="1"/>
              </p:cNvSpPr>
              <p:nvPr/>
            </p:nvSpPr>
            <p:spPr bwMode="auto">
              <a:xfrm>
                <a:off x="836612" y="450973"/>
                <a:ext cx="89154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74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6612" y="450973"/>
                <a:ext cx="8915400" cy="457200"/>
              </a:xfrm>
              <a:prstGeom prst="rect">
                <a:avLst/>
              </a:prstGeom>
              <a:blipFill>
                <a:blip r:embed="rId2"/>
                <a:stretch>
                  <a:fillRect l="-137" b="-21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49" name="Text Box 8"/>
              <p:cNvSpPr txBox="1">
                <a:spLocks noChangeArrowheads="1"/>
              </p:cNvSpPr>
              <p:nvPr/>
            </p:nvSpPr>
            <p:spPr bwMode="auto">
              <a:xfrm>
                <a:off x="1141412" y="1295400"/>
                <a:ext cx="9100016" cy="51783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4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]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Let the input be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–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then i.e. Replace n inside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]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</m:oMath>
                </a14:m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4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 – 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–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---------------(1)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Let us delay output y [n] by k samples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  replace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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 −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−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−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----------------(2)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b="1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Hence the system is shift variant / time variant</a:t>
                </a:r>
              </a:p>
            </p:txBody>
          </p:sp>
        </mc:Choice>
        <mc:Fallback xmlns="">
          <p:sp>
            <p:nvSpPr>
              <p:cNvPr id="3174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1412" y="1295400"/>
                <a:ext cx="9100016" cy="5178341"/>
              </a:xfrm>
              <a:prstGeom prst="rect">
                <a:avLst/>
              </a:prstGeom>
              <a:blipFill>
                <a:blip r:embed="rId3"/>
                <a:stretch>
                  <a:fillRect l="-1005" b="-17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6793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Rectangle 7"/>
              <p:cNvSpPr>
                <a:spLocks noChangeArrowheads="1"/>
              </p:cNvSpPr>
              <p:nvPr/>
            </p:nvSpPr>
            <p:spPr bwMode="auto">
              <a:xfrm>
                <a:off x="989012" y="440871"/>
                <a:ext cx="89154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3.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𝑌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277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9012" y="440871"/>
                <a:ext cx="8915400" cy="457200"/>
              </a:xfrm>
              <a:prstGeom prst="rect">
                <a:avLst/>
              </a:prstGeom>
              <a:blipFill>
                <a:blip r:embed="rId2"/>
                <a:stretch>
                  <a:fillRect l="-1025" t="-10667" b="-30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8"/>
              <p:cNvSpPr txBox="1">
                <a:spLocks noChangeArrowheads="1"/>
              </p:cNvSpPr>
              <p:nvPr/>
            </p:nvSpPr>
            <p:spPr bwMode="auto">
              <a:xfrm>
                <a:off x="1598612" y="914400"/>
                <a:ext cx="8534400" cy="6107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4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[−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4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−1] </m:t>
                    </m:r>
                  </m:oMath>
                </a14:m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Let the input be x [n – k] then i.e. Replace n inside x[n] by  (n – k)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4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 –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[−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–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 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---------------(1)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Let us delay output y [n] by k samples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  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replace    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𝑏𝑦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 −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𝑘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−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4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 − 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-------------(2)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sz="2400" b="1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Hence the system is shift variant / time variant</a:t>
                </a:r>
              </a:p>
            </p:txBody>
          </p:sp>
        </mc:Choice>
        <mc:Fallback xmlns="">
          <p:sp>
            <p:nvSpPr>
              <p:cNvPr id="5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8612" y="914400"/>
                <a:ext cx="8534400" cy="6107185"/>
              </a:xfrm>
              <a:prstGeom prst="rect">
                <a:avLst/>
              </a:prstGeom>
              <a:blipFill>
                <a:blip r:embed="rId3"/>
                <a:stretch>
                  <a:fillRect l="-1071" b="-12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486098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96" name="Rectangle 4"/>
              <p:cNvSpPr>
                <a:spLocks noChangeArrowheads="1"/>
              </p:cNvSpPr>
              <p:nvPr/>
            </p:nvSpPr>
            <p:spPr bwMode="auto">
              <a:xfrm>
                <a:off x="1065212" y="448740"/>
                <a:ext cx="89154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4.  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𝑌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[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𝑛</m:t>
                      </m:r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]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cos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⁡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𝑤</m:t>
                      </m:r>
                      <m:r>
                        <a:rPr lang="en-US" sz="2400" i="1" baseline="-36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379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5212" y="448740"/>
                <a:ext cx="8915400" cy="461665"/>
              </a:xfrm>
              <a:prstGeom prst="rect">
                <a:avLst/>
              </a:prstGeom>
              <a:blipFill>
                <a:blip r:embed="rId3"/>
                <a:stretch>
                  <a:fillRect l="-205" b="-20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97" name="Text Box 8"/>
              <p:cNvSpPr txBox="1">
                <a:spLocks noChangeArrowheads="1"/>
              </p:cNvSpPr>
              <p:nvPr/>
            </p:nvSpPr>
            <p:spPr bwMode="auto">
              <a:xfrm>
                <a:off x="1446212" y="1295400"/>
                <a:ext cx="9448800" cy="50124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4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cos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⁡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𝑤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</m:oMath>
                </a14:m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4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Let the input be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–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then i.e. Replace n inside x[n] by n-k</a:t>
                </a:r>
              </a:p>
              <a:p>
                <a:pPr algn="just"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Let the input be x (n – k) then</a:t>
                </a:r>
              </a:p>
              <a:p>
                <a:pPr algn="just">
                  <a:spcBef>
                    <a:spcPct val="50000"/>
                  </a:spcBef>
                  <a:defRPr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400" b="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 – 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–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 err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cos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⁡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𝑤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---------------(1)</a:t>
                </a:r>
              </a:p>
              <a:p>
                <a:pPr algn="just"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Let us delay output y [n] by k samples</a:t>
                </a:r>
              </a:p>
              <a:p>
                <a:pPr algn="just"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 err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cos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⁡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𝑤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  </m:t>
                    </m:r>
                  </m:oMath>
                </a14:m>
                <a:r>
                  <a:rPr lang="en-US" sz="2400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replace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      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𝑏𝑦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 −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𝑘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spcBef>
                    <a:spcPct val="50000"/>
                  </a:spcBef>
                  <a:defRPr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−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 err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cos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⁡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𝑤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−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  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-------------(2)</a:t>
                </a:r>
              </a:p>
              <a:p>
                <a:pPr algn="just">
                  <a:spcBef>
                    <a:spcPct val="50000"/>
                  </a:spcBef>
                  <a:defRPr/>
                </a:pPr>
                <a:r>
                  <a:rPr lang="en-US" sz="2400" b="1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Hence the system is shift variant/ time variant</a:t>
                </a:r>
              </a:p>
            </p:txBody>
          </p:sp>
        </mc:Choice>
        <mc:Fallback xmlns="">
          <p:sp>
            <p:nvSpPr>
              <p:cNvPr id="3379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6212" y="1295400"/>
                <a:ext cx="9448800" cy="5012462"/>
              </a:xfrm>
              <a:prstGeom prst="rect">
                <a:avLst/>
              </a:prstGeom>
              <a:blipFill>
                <a:blip r:embed="rId4"/>
                <a:stretch>
                  <a:fillRect l="-968" t="-487" b="-18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687124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3" y="685800"/>
            <a:ext cx="834861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3209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812" y="762000"/>
            <a:ext cx="853481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521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2" y="609600"/>
            <a:ext cx="820952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3292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5812" y="609600"/>
            <a:ext cx="839164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9334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1175203" y="609600"/>
            <a:ext cx="8915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Linear and Nonlinear Systems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2012" y="1752600"/>
            <a:ext cx="79438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9881690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Box 4"/>
          <p:cNvSpPr txBox="1">
            <a:spLocks noChangeArrowheads="1"/>
          </p:cNvSpPr>
          <p:nvPr/>
        </p:nvSpPr>
        <p:spPr bwMode="auto">
          <a:xfrm>
            <a:off x="7542212" y="2877562"/>
            <a:ext cx="381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Linear or non linear?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lum bright="-8000" contrast="16000"/>
          </a:blip>
          <a:srcRect/>
          <a:stretch>
            <a:fillRect/>
          </a:stretch>
        </p:blipFill>
        <p:spPr bwMode="auto">
          <a:xfrm>
            <a:off x="1827212" y="914400"/>
            <a:ext cx="527685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6394402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3" y="669113"/>
            <a:ext cx="10363200" cy="55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TextBox 4"/>
          <p:cNvSpPr txBox="1">
            <a:spLocks noChangeArrowheads="1"/>
          </p:cNvSpPr>
          <p:nvPr/>
        </p:nvSpPr>
        <p:spPr bwMode="auto">
          <a:xfrm>
            <a:off x="3351212" y="304800"/>
            <a:ext cx="6172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Linear or Non linear systems 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lum bright="-19000" contrast="32000"/>
          </a:blip>
          <a:srcRect/>
          <a:stretch>
            <a:fillRect/>
          </a:stretch>
        </p:blipFill>
        <p:spPr bwMode="auto">
          <a:xfrm>
            <a:off x="1522412" y="1063417"/>
            <a:ext cx="9163050" cy="5423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16009412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lum bright="-5000" contrast="13000"/>
          </a:blip>
          <a:srcRect/>
          <a:stretch>
            <a:fillRect/>
          </a:stretch>
        </p:blipFill>
        <p:spPr bwMode="auto">
          <a:xfrm>
            <a:off x="1065212" y="228600"/>
            <a:ext cx="916305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1074364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lum bright="-11000" contrast="19000"/>
          </a:blip>
          <a:srcRect/>
          <a:stretch>
            <a:fillRect/>
          </a:stretch>
        </p:blipFill>
        <p:spPr bwMode="auto">
          <a:xfrm>
            <a:off x="1446212" y="381000"/>
            <a:ext cx="8737600" cy="548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3130857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812" y="228600"/>
            <a:ext cx="8553450" cy="603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26563324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lum bright="-11000" contrast="26000"/>
          </a:blip>
          <a:srcRect/>
          <a:stretch>
            <a:fillRect/>
          </a:stretch>
        </p:blipFill>
        <p:spPr bwMode="auto">
          <a:xfrm>
            <a:off x="1370012" y="317501"/>
            <a:ext cx="8680287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30473963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2412" y="295730"/>
            <a:ext cx="8522632" cy="5873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60654976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2DD66-F49F-4006-8E68-6BCD5CB28505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2937" y="1323975"/>
            <a:ext cx="836295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19593954"/>
      </p:ext>
    </p:extLst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522412" y="304800"/>
            <a:ext cx="8570592" cy="610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19976313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4E2128-ADBA-4E7A-A8F2-9B575E802B7B}" type="slidenum">
              <a:rPr lang="en-US"/>
              <a:pPr>
                <a:defRPr/>
              </a:pPr>
              <a:t>168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2412" y="333375"/>
            <a:ext cx="9163050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198089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lum bright="-28000" contrast="57000"/>
          </a:blip>
          <a:srcRect/>
          <a:stretch>
            <a:fillRect/>
          </a:stretch>
        </p:blipFill>
        <p:spPr bwMode="auto">
          <a:xfrm>
            <a:off x="1751012" y="762000"/>
            <a:ext cx="866958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7387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004309" y="418683"/>
            <a:ext cx="4180294" cy="757025"/>
          </a:xfrm>
          <a:prstGeom prst="rect">
            <a:avLst/>
          </a:prstGeom>
          <a:noFill/>
          <a:ln>
            <a:noFill/>
          </a:ln>
        </p:spPr>
      </p:sp>
      <p:pic>
        <p:nvPicPr>
          <p:cNvPr id="106" name="Picture 4" descr="img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6212" y="733603"/>
            <a:ext cx="9372600" cy="2695397"/>
          </a:xfrm>
          <a:prstGeom prst="rect">
            <a:avLst/>
          </a:prstGeom>
          <a:ln>
            <a:noFill/>
          </a:ln>
        </p:spPr>
      </p:pic>
      <p:sp>
        <p:nvSpPr>
          <p:cNvPr id="107" name="TextShape 2"/>
          <p:cNvSpPr txBox="1"/>
          <p:nvPr/>
        </p:nvSpPr>
        <p:spPr>
          <a:xfrm>
            <a:off x="1035543" y="86738"/>
            <a:ext cx="4551295" cy="696280"/>
          </a:xfrm>
          <a:prstGeom prst="rect">
            <a:avLst/>
          </a:prstGeom>
        </p:spPr>
        <p:txBody>
          <a:bodyPr wrap="none" lIns="81646" tIns="40823" rIns="81646" bIns="40823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latin typeface="Times New Roman"/>
              </a:rPr>
              <a:t>AUDIO SIGNAL</a:t>
            </a:r>
            <a:endParaRPr sz="3600" dirty="0"/>
          </a:p>
        </p:txBody>
      </p:sp>
      <p:sp>
        <p:nvSpPr>
          <p:cNvPr id="108" name="TextShape 3"/>
          <p:cNvSpPr txBox="1"/>
          <p:nvPr/>
        </p:nvSpPr>
        <p:spPr>
          <a:xfrm>
            <a:off x="1217320" y="3539835"/>
            <a:ext cx="4267492" cy="685800"/>
          </a:xfrm>
          <a:prstGeom prst="rect">
            <a:avLst/>
          </a:prstGeom>
        </p:spPr>
        <p:txBody>
          <a:bodyPr wrap="none" lIns="81646" tIns="40823" rIns="81646" bIns="40823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latin typeface="Times New Roman"/>
              </a:rPr>
              <a:t>SPEECH SIGNAL</a:t>
            </a:r>
            <a:endParaRPr sz="3600" dirty="0"/>
          </a:p>
        </p:txBody>
      </p:sp>
      <p:pic>
        <p:nvPicPr>
          <p:cNvPr id="109" name="Picture 108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412" y="4190999"/>
            <a:ext cx="6172200" cy="23622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43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446212" y="533400"/>
            <a:ext cx="8881916" cy="588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0265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293812" y="304800"/>
            <a:ext cx="8772525" cy="622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68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522412" y="457200"/>
            <a:ext cx="8801100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4599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446212" y="457200"/>
            <a:ext cx="914251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7191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751012" y="304800"/>
            <a:ext cx="9048711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45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796924" y="5334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Casual and Non-Causal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3" name="Text Box 5"/>
              <p:cNvSpPr txBox="1">
                <a:spLocks noChangeArrowheads="1"/>
              </p:cNvSpPr>
              <p:nvPr/>
            </p:nvSpPr>
            <p:spPr bwMode="auto">
              <a:xfrm>
                <a:off x="760412" y="1447800"/>
                <a:ext cx="10744200" cy="54009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   In </a:t>
                </a:r>
                <a:r>
                  <a:rPr lang="en-US" sz="2800" b="1" u="sng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Causal system</a:t>
                </a:r>
                <a:r>
                  <a:rPr lang="en-US" sz="2800" u="sng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output depends upon only on past and present inputs but not on future inputs.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Example: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=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+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−2]</m:t>
                    </m:r>
                  </m:oMath>
                </a14:m>
                <a:endParaRPr lang="en-US" sz="2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   In </a:t>
                </a:r>
                <a:r>
                  <a:rPr lang="en-US" sz="2800" b="1" u="sng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Non-causal system</a:t>
                </a:r>
                <a:r>
                  <a:rPr lang="en-US" sz="2800" u="sng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output depends upon future inputs also..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Example: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=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]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+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[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+2</m:t>
                    </m:r>
                  </m:oMath>
                </a14:m>
                <a:r>
                  <a:rPr 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]</a:t>
                </a:r>
              </a:p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In  real time, Non-causal systems are physically unrealizable. They are found in Image Processing, when the independent variable is not </a:t>
                </a:r>
                <a:r>
                  <a:rPr lang="en-US" sz="2800" b="1" i="1" u="sng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time</a:t>
                </a:r>
                <a:r>
                  <a:rPr 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4301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0412" y="1447800"/>
                <a:ext cx="10744200" cy="5400966"/>
              </a:xfrm>
              <a:prstGeom prst="rect">
                <a:avLst/>
              </a:prstGeom>
              <a:blipFill>
                <a:blip r:embed="rId2"/>
                <a:stretch>
                  <a:fillRect l="-1022" r="-1135" b="-226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069736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4036" name="Rectangle 4"/>
              <p:cNvSpPr>
                <a:spLocks noChangeArrowheads="1"/>
              </p:cNvSpPr>
              <p:nvPr/>
            </p:nvSpPr>
            <p:spPr bwMode="auto">
              <a:xfrm>
                <a:off x="455612" y="295730"/>
                <a:ext cx="9665413" cy="61863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indent="-457200"/>
                <a:r>
                  <a:rPr lang="en-US" sz="2800" b="1" dirty="0">
                    <a:solidFill>
                      <a:schemeClr val="hlink"/>
                    </a:solidFill>
                  </a:rPr>
                  <a:t>     </a:t>
                </a:r>
                <a:r>
                  <a:rPr 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Determine whether the following System Are Causal Or Non-causal</a:t>
                </a:r>
              </a:p>
              <a:p>
                <a:pPr marL="457200" indent="-457200"/>
                <a:endParaRPr lang="en-US" sz="2800" b="1" dirty="0">
                  <a:solidFill>
                    <a:schemeClr val="hlink"/>
                  </a:solidFill>
                </a:endParaRP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800" b="1" dirty="0">
                  <a:solidFill>
                    <a:schemeClr val="hlink"/>
                  </a:solidFill>
                </a:endParaRP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𝑦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2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[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𝑛</m:t>
                      </m:r>
                      <m:r>
                        <a:rPr lang="en-IN" sz="32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]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–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IN" sz="32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[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𝑛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−1]</m:t>
                      </m:r>
                    </m:oMath>
                  </m:oMathPara>
                </a14:m>
                <a:endParaRPr lang="en-US" sz="3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1828800" lvl="3" indent="-457200"/>
                <a:r>
                  <a:rPr lang="en-US" sz="3200" dirty="0">
                    <a:latin typeface="Times" panose="02020603050405020304" pitchFamily="18" charset="0"/>
                    <a:cs typeface="Times" panose="02020603050405020304" pitchFamily="18" charset="0"/>
                  </a:rPr>
                  <a:t>  Ans : </a:t>
                </a:r>
                <a:r>
                  <a:rPr lang="en-US" sz="3200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Causal</a:t>
                </a:r>
              </a:p>
              <a:p>
                <a:pPr marL="1828800" lvl="3" indent="-457200"/>
                <a:endParaRPr lang="en-US" sz="3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𝑦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2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[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𝑛</m:t>
                      </m:r>
                      <m:r>
                        <a:rPr lang="en-IN" sz="32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]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+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IN" sz="32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[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𝑛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+1]</m:t>
                      </m:r>
                    </m:oMath>
                  </m:oMathPara>
                </a14:m>
                <a:endParaRPr lang="en-US" sz="3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1828800" lvl="3" indent="-457200"/>
                <a:r>
                  <a:rPr lang="en-US" sz="3200" dirty="0">
                    <a:latin typeface="Times" panose="02020603050405020304" pitchFamily="18" charset="0"/>
                    <a:cs typeface="Times" panose="02020603050405020304" pitchFamily="18" charset="0"/>
                  </a:rPr>
                  <a:t>  Ans : </a:t>
                </a:r>
                <a:r>
                  <a:rPr lang="en-US" sz="3200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Non-causal</a:t>
                </a:r>
              </a:p>
              <a:p>
                <a:pPr lvl="3"/>
                <a:endParaRPr lang="en-US" sz="3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𝑦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200" b="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[2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𝑛</m:t>
                      </m:r>
                      <m:r>
                        <a:rPr lang="en-IN" sz="32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]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en-US" sz="3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1828800" lvl="3" indent="-457200"/>
                <a:r>
                  <a:rPr lang="en-US" sz="32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Ans: </a:t>
                </a:r>
                <a:r>
                  <a:rPr lang="en-US" sz="3200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Non-Causal</a:t>
                </a:r>
              </a:p>
              <a:p>
                <a:pPr marL="1828800" lvl="3" indent="-457200"/>
                <a:endParaRPr lang="en-US" sz="2800" b="1" dirty="0">
                  <a:solidFill>
                    <a:schemeClr val="hlink"/>
                  </a:solidFill>
                </a:endParaRPr>
              </a:p>
            </p:txBody>
          </p:sp>
        </mc:Choice>
        <mc:Fallback>
          <p:sp>
            <p:nvSpPr>
              <p:cNvPr id="4403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612" y="295730"/>
                <a:ext cx="9665413" cy="6186309"/>
              </a:xfrm>
              <a:prstGeom prst="rect">
                <a:avLst/>
              </a:prstGeom>
              <a:blipFill>
                <a:blip r:embed="rId2"/>
                <a:stretch>
                  <a:fillRect t="-9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67047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141412" y="652464"/>
            <a:ext cx="9829800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729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446212" y="609600"/>
            <a:ext cx="8953342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324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lum bright="-10000" contrast="18000"/>
          </a:blip>
          <a:srcRect/>
          <a:stretch>
            <a:fillRect/>
          </a:stretch>
        </p:blipFill>
        <p:spPr bwMode="auto">
          <a:xfrm>
            <a:off x="1827212" y="762000"/>
            <a:ext cx="8977314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112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956364"/>
            <a:ext cx="9982200" cy="506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0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598612" y="304800"/>
            <a:ext cx="8939646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40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608012" y="462649"/>
            <a:ext cx="586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3600" b="1" u="sng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Stable and Unstable Systems</a:t>
            </a: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1827212" y="609601"/>
            <a:ext cx="8305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062" name="Text Box 7"/>
              <p:cNvSpPr txBox="1">
                <a:spLocks noChangeArrowheads="1"/>
              </p:cNvSpPr>
              <p:nvPr/>
            </p:nvSpPr>
            <p:spPr bwMode="auto">
              <a:xfrm>
                <a:off x="912812" y="1241646"/>
                <a:ext cx="10134600" cy="5444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When every ‘</a:t>
                </a:r>
                <a:r>
                  <a:rPr lang="en-US" sz="24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bounded</a:t>
                </a: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’ input produces a ‘</a:t>
                </a:r>
                <a:r>
                  <a:rPr lang="en-US" sz="24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bounded</a:t>
                </a: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’ output, then the system is called </a:t>
                </a:r>
                <a:r>
                  <a:rPr lang="en-US" sz="2400" b="1" u="sng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Bounded-Input Bounded-Output (BIBO)</a:t>
                </a:r>
                <a:r>
                  <a:rPr lang="en-US" sz="2400" u="sng" dirty="0">
                    <a:latin typeface="Times" panose="02020603050405020304" pitchFamily="18" charset="0"/>
                    <a:cs typeface="Times" panose="02020603050405020304" pitchFamily="18" charset="0"/>
                  </a:rPr>
                  <a:t> Stable.</a:t>
                </a:r>
              </a:p>
              <a:p>
                <a:pPr marL="342900" indent="-342900" algn="ctr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           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(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𝑡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)|&lt;=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(finite number)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&lt; ∞</m:t>
                    </m:r>
                  </m:oMath>
                </a14:m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Then </a:t>
                </a:r>
              </a:p>
              <a:p>
                <a:pPr marL="342900" indent="-342900" algn="ctr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|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(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𝑡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)|&lt;= 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 baseline="-2500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(finite number)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&lt; ∞</m:t>
                    </m:r>
                  </m:oMath>
                </a14:m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If bounded input produces unbounded output then the system is </a:t>
                </a:r>
                <a:r>
                  <a:rPr lang="en-US" sz="2400" b="1" u="sng" dirty="0">
                    <a:solidFill>
                      <a:srgbClr val="FFFF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unstable</a:t>
                </a: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. The unstable system produces erratic (unpredictable behavior) output</a:t>
                </a:r>
              </a:p>
              <a:p>
                <a:pPr marL="342900" indent="-342900" algn="just">
                  <a:lnSpc>
                    <a:spcPct val="150000"/>
                  </a:lnSpc>
                  <a:spcBef>
                    <a:spcPct val="50000"/>
                  </a:spcBef>
                </a:pPr>
                <a:endParaRPr 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4506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2812" y="1241646"/>
                <a:ext cx="10134600" cy="5444504"/>
              </a:xfrm>
              <a:prstGeom prst="rect">
                <a:avLst/>
              </a:prstGeom>
              <a:blipFill>
                <a:blip r:embed="rId2"/>
                <a:stretch>
                  <a:fillRect l="-963" r="-9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107760"/>
      </p:ext>
    </p:extLst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3812" y="762000"/>
            <a:ext cx="2971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5612" y="762000"/>
            <a:ext cx="698182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5563064"/>
      </p:ext>
    </p:extLst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751012" y="457200"/>
            <a:ext cx="8894881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2024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446212" y="381000"/>
            <a:ext cx="898276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433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381000"/>
            <a:ext cx="9753600" cy="58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065212" y="563995"/>
            <a:ext cx="10058400" cy="583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228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217612" y="561975"/>
            <a:ext cx="10058399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902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1141412" y="457200"/>
            <a:ext cx="10134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39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lum bright="-10000" contrast="18000"/>
          </a:blip>
          <a:srcRect/>
          <a:stretch>
            <a:fillRect/>
          </a:stretch>
        </p:blipFill>
        <p:spPr bwMode="auto">
          <a:xfrm>
            <a:off x="989012" y="533400"/>
            <a:ext cx="10210800" cy="574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2452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17" y="948353"/>
            <a:ext cx="10130395" cy="5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6681" y="838200"/>
            <a:ext cx="8759131" cy="70696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Fundamental subject </a:t>
            </a:r>
          </a:p>
          <a:p>
            <a:pPr marL="201108" lvl="1" indent="0">
              <a:buNone/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200400"/>
            <a:ext cx="9753600" cy="34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990600"/>
            <a:ext cx="10058400" cy="51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990600"/>
            <a:ext cx="100584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6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5431" y="301028"/>
            <a:ext cx="10055781" cy="1450757"/>
          </a:xfrm>
        </p:spPr>
        <p:txBody>
          <a:bodyPr>
            <a:normAutofit/>
          </a:bodyPr>
          <a:lstStyle/>
          <a:p>
            <a:r>
              <a:rPr lang="en-GB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Continuous-Time Signal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5212" y="1865052"/>
            <a:ext cx="10055781" cy="4023360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signals in the real world are continuous time, as the scale is infinitesimally fine.</a:t>
            </a:r>
          </a:p>
          <a:p>
            <a:pPr lvl="1"/>
            <a:r>
              <a:rPr lang="en-GB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&amp; current, pressure, temperature, velocity, etc.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Denoted by </a:t>
            </a:r>
            <a:r>
              <a:rPr lang="en-GB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where the time interval may be bounded (finite) or infinite</a:t>
            </a:r>
          </a:p>
          <a:p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51"/>
          <p:cNvGrpSpPr>
            <a:grpSpLocks/>
          </p:cNvGrpSpPr>
          <p:nvPr/>
        </p:nvGrpSpPr>
        <p:grpSpPr bwMode="auto">
          <a:xfrm>
            <a:off x="2741612" y="3505200"/>
            <a:ext cx="7239000" cy="2496479"/>
            <a:chOff x="3089" y="912"/>
            <a:chExt cx="2383" cy="962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3231" y="1606"/>
              <a:ext cx="22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3421" y="912"/>
              <a:ext cx="0" cy="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089" y="912"/>
              <a:ext cx="34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en-GB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GB" sz="1800" i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GB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GB" sz="1800" i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294" y="1059"/>
              <a:ext cx="2083" cy="815"/>
            </a:xfrm>
            <a:custGeom>
              <a:avLst/>
              <a:gdLst>
                <a:gd name="T0" fmla="*/ 0 w 3024"/>
                <a:gd name="T1" fmla="*/ 304 h 1240"/>
                <a:gd name="T2" fmla="*/ 432 w 3024"/>
                <a:gd name="T3" fmla="*/ 16 h 1240"/>
                <a:gd name="T4" fmla="*/ 816 w 3024"/>
                <a:gd name="T5" fmla="*/ 400 h 1240"/>
                <a:gd name="T6" fmla="*/ 1296 w 3024"/>
                <a:gd name="T7" fmla="*/ 1216 h 1240"/>
                <a:gd name="T8" fmla="*/ 1728 w 3024"/>
                <a:gd name="T9" fmla="*/ 544 h 1240"/>
                <a:gd name="T10" fmla="*/ 2112 w 3024"/>
                <a:gd name="T11" fmla="*/ 256 h 1240"/>
                <a:gd name="T12" fmla="*/ 3024 w 3024"/>
                <a:gd name="T13" fmla="*/ 208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4" h="1240">
                  <a:moveTo>
                    <a:pt x="0" y="304"/>
                  </a:moveTo>
                  <a:cubicBezTo>
                    <a:pt x="148" y="152"/>
                    <a:pt x="296" y="0"/>
                    <a:pt x="432" y="16"/>
                  </a:cubicBezTo>
                  <a:cubicBezTo>
                    <a:pt x="568" y="32"/>
                    <a:pt x="672" y="200"/>
                    <a:pt x="816" y="400"/>
                  </a:cubicBezTo>
                  <a:cubicBezTo>
                    <a:pt x="960" y="600"/>
                    <a:pt x="1144" y="1192"/>
                    <a:pt x="1296" y="1216"/>
                  </a:cubicBezTo>
                  <a:cubicBezTo>
                    <a:pt x="1448" y="1240"/>
                    <a:pt x="1592" y="704"/>
                    <a:pt x="1728" y="544"/>
                  </a:cubicBezTo>
                  <a:cubicBezTo>
                    <a:pt x="1864" y="384"/>
                    <a:pt x="1896" y="312"/>
                    <a:pt x="2112" y="256"/>
                  </a:cubicBezTo>
                  <a:cubicBezTo>
                    <a:pt x="2328" y="200"/>
                    <a:pt x="2676" y="204"/>
                    <a:pt x="3024" y="208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5111" y="1622"/>
              <a:ext cx="1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en-GB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09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5212" y="244209"/>
            <a:ext cx="10055781" cy="1450757"/>
          </a:xfrm>
        </p:spPr>
        <p:txBody>
          <a:bodyPr>
            <a:normAutofit/>
          </a:bodyPr>
          <a:lstStyle/>
          <a:p>
            <a: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time signal</a:t>
            </a:r>
            <a:endParaRPr lang="en-GB" sz="4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5212" y="1865052"/>
            <a:ext cx="10055781" cy="4023360"/>
          </a:xfrm>
        </p:spPr>
        <p:txBody>
          <a:bodyPr/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real world and many digital signals are discrete time, as they are sampled</a:t>
            </a:r>
          </a:p>
          <a:p>
            <a:pPr lvl="1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pixels, daily stock price (anything that a digital computer processes)</a:t>
            </a:r>
            <a:endParaRPr 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Denoted by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where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integer value that varies discretely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50"/>
          <p:cNvGrpSpPr>
            <a:grpSpLocks/>
          </p:cNvGrpSpPr>
          <p:nvPr/>
        </p:nvGrpSpPr>
        <p:grpSpPr bwMode="auto">
          <a:xfrm>
            <a:off x="2513012" y="3810001"/>
            <a:ext cx="6248400" cy="1828799"/>
            <a:chOff x="3120" y="2544"/>
            <a:chExt cx="2431" cy="1019"/>
          </a:xfrm>
        </p:grpSpPr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3310" y="3334"/>
              <a:ext cx="22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3462" y="2544"/>
              <a:ext cx="0" cy="9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3120" y="2640"/>
              <a:ext cx="3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en-GB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GB" sz="18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-GB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GB" sz="18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5184" y="3350"/>
              <a:ext cx="16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en-GB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V="1">
              <a:off x="3657" y="3096"/>
              <a:ext cx="0" cy="24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3631" y="30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 flipV="1">
              <a:off x="3849" y="3144"/>
              <a:ext cx="0" cy="1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5"/>
            <p:cNvSpPr>
              <a:spLocks noChangeArrowheads="1"/>
            </p:cNvSpPr>
            <p:nvPr/>
          </p:nvSpPr>
          <p:spPr bwMode="auto">
            <a:xfrm>
              <a:off x="3823" y="31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 flipV="1">
              <a:off x="4041" y="3146"/>
              <a:ext cx="0" cy="18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val 28"/>
            <p:cNvSpPr>
              <a:spLocks noChangeArrowheads="1"/>
            </p:cNvSpPr>
            <p:nvPr/>
          </p:nvSpPr>
          <p:spPr bwMode="auto">
            <a:xfrm>
              <a:off x="4015" y="31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Line 30"/>
            <p:cNvSpPr>
              <a:spLocks noChangeShapeType="1"/>
            </p:cNvSpPr>
            <p:nvPr/>
          </p:nvSpPr>
          <p:spPr bwMode="auto">
            <a:xfrm flipV="1">
              <a:off x="4233" y="3092"/>
              <a:ext cx="0" cy="24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Oval 31"/>
            <p:cNvSpPr>
              <a:spLocks noChangeArrowheads="1"/>
            </p:cNvSpPr>
            <p:nvPr/>
          </p:nvSpPr>
          <p:spPr bwMode="auto">
            <a:xfrm>
              <a:off x="4207" y="30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Line 33"/>
            <p:cNvSpPr>
              <a:spLocks noChangeShapeType="1"/>
            </p:cNvSpPr>
            <p:nvPr/>
          </p:nvSpPr>
          <p:spPr bwMode="auto">
            <a:xfrm flipV="1">
              <a:off x="4425" y="2933"/>
              <a:ext cx="0" cy="39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34"/>
            <p:cNvSpPr>
              <a:spLocks noChangeArrowheads="1"/>
            </p:cNvSpPr>
            <p:nvPr/>
          </p:nvSpPr>
          <p:spPr bwMode="auto">
            <a:xfrm>
              <a:off x="4399" y="292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Line 36"/>
            <p:cNvSpPr>
              <a:spLocks noChangeShapeType="1"/>
            </p:cNvSpPr>
            <p:nvPr/>
          </p:nvSpPr>
          <p:spPr bwMode="auto">
            <a:xfrm flipV="1">
              <a:off x="4617" y="2801"/>
              <a:ext cx="0" cy="53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val 37"/>
            <p:cNvSpPr>
              <a:spLocks noChangeArrowheads="1"/>
            </p:cNvSpPr>
            <p:nvPr/>
          </p:nvSpPr>
          <p:spPr bwMode="auto">
            <a:xfrm>
              <a:off x="4591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flipV="1">
              <a:off x="4809" y="2714"/>
              <a:ext cx="0" cy="61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val 40"/>
            <p:cNvSpPr>
              <a:spLocks noChangeArrowheads="1"/>
            </p:cNvSpPr>
            <p:nvPr/>
          </p:nvSpPr>
          <p:spPr bwMode="auto">
            <a:xfrm>
              <a:off x="4783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 flipV="1">
              <a:off x="5001" y="2723"/>
              <a:ext cx="0" cy="60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val 43"/>
            <p:cNvSpPr>
              <a:spLocks noChangeArrowheads="1"/>
            </p:cNvSpPr>
            <p:nvPr/>
          </p:nvSpPr>
          <p:spPr bwMode="auto">
            <a:xfrm>
              <a:off x="4975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Line 45"/>
            <p:cNvSpPr>
              <a:spLocks noChangeShapeType="1"/>
            </p:cNvSpPr>
            <p:nvPr/>
          </p:nvSpPr>
          <p:spPr bwMode="auto">
            <a:xfrm flipV="1">
              <a:off x="5193" y="2807"/>
              <a:ext cx="0" cy="52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val 46"/>
            <p:cNvSpPr>
              <a:spLocks noChangeArrowheads="1"/>
            </p:cNvSpPr>
            <p:nvPr/>
          </p:nvSpPr>
          <p:spPr bwMode="auto">
            <a:xfrm>
              <a:off x="5167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48"/>
            <p:cNvSpPr>
              <a:spLocks noChangeShapeType="1"/>
            </p:cNvSpPr>
            <p:nvPr/>
          </p:nvSpPr>
          <p:spPr bwMode="auto">
            <a:xfrm flipV="1">
              <a:off x="3465" y="2972"/>
              <a:ext cx="0" cy="3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val 49"/>
            <p:cNvSpPr>
              <a:spLocks noChangeArrowheads="1"/>
            </p:cNvSpPr>
            <p:nvPr/>
          </p:nvSpPr>
          <p:spPr bwMode="auto">
            <a:xfrm>
              <a:off x="3439" y="292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249612" y="6011034"/>
            <a:ext cx="5892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/>
              <a:t>Many human-made Signals are DT</a:t>
            </a:r>
            <a:endParaRPr lang="en-US" sz="2200" u="sng" dirty="0"/>
          </a:p>
        </p:txBody>
      </p:sp>
    </p:spTree>
    <p:extLst>
      <p:ext uri="{BB962C8B-B14F-4D97-AF65-F5344CB8AC3E}">
        <p14:creationId xmlns:p14="http://schemas.microsoft.com/office/powerpoint/2010/main" val="110954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19" y="1981200"/>
            <a:ext cx="1005578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collection of items that together performs a function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Modifies / transforms an input to give an output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Represented by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38600" y="3810000"/>
            <a:ext cx="990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079505" y="3886200"/>
            <a:ext cx="8643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T{  }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352800" y="41910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29200" y="41910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838450" y="3998913"/>
            <a:ext cx="514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x(t)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842000" y="3989388"/>
            <a:ext cx="14548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y(t) = T{x(t)}</a:t>
            </a:r>
          </a:p>
        </p:txBody>
      </p:sp>
      <p:grpSp>
        <p:nvGrpSpPr>
          <p:cNvPr id="10" name="Group 17"/>
          <p:cNvGrpSpPr>
            <a:grpSpLocks/>
          </p:cNvGrpSpPr>
          <p:nvPr/>
        </p:nvGrpSpPr>
        <p:grpSpPr bwMode="auto">
          <a:xfrm>
            <a:off x="935831" y="4908550"/>
            <a:ext cx="7189788" cy="1295400"/>
            <a:chOff x="480" y="3264"/>
            <a:chExt cx="4529" cy="8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544" y="3600"/>
              <a:ext cx="624" cy="4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531" y="3724"/>
              <a:ext cx="64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input</a:t>
              </a:r>
              <a:r>
                <a:rPr lang="en-US" sz="1600" baseline="30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2112" y="3840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3168" y="3840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788" y="3719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x(t)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3680" y="3713"/>
              <a:ext cx="132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y(t) = T{x(t)} = x</a:t>
              </a:r>
              <a:r>
                <a:rPr lang="en-US" baseline="30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480" y="3264"/>
              <a:ext cx="181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ex. A squaring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643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6" grpId="0" animBg="1"/>
      <p:bldP spid="7" grpId="0" animBg="1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Examples of Systems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4" y="1845734"/>
            <a:ext cx="10788618" cy="4402666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Circuits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Steering wheel, force on accelerometer and brakes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Outputs  Position of car, velocity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Chemical processes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Electromechanical systems (motors)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Economics, stock market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Biological processes (heart)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1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301" y="317614"/>
            <a:ext cx="9903418" cy="1478570"/>
          </a:xfrm>
          <a:noFill/>
          <a:ln/>
        </p:spPr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Communication system</a:t>
            </a:r>
            <a:br>
              <a:rPr lang="en-US" altLang="ko-KR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</a:br>
            <a:endParaRPr lang="en-US" altLang="ko-KR" dirty="0">
              <a:latin typeface="Times New Roman" panose="02020603050405020304" pitchFamily="18" charset="0"/>
              <a:ea typeface="굴림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316" name="Picture 4" descr="1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5716" y="1524000"/>
            <a:ext cx="6986696" cy="96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 descr="1-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212" y="2898617"/>
            <a:ext cx="2009986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 descr="SPH-V4400_s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4812" y="3470912"/>
            <a:ext cx="1728969" cy="2160587"/>
          </a:xfrm>
          <a:prstGeom prst="rect">
            <a:avLst/>
          </a:prstGeom>
          <a:noFill/>
        </p:spPr>
      </p:pic>
      <p:pic>
        <p:nvPicPr>
          <p:cNvPr id="13319" name="Picture 7" descr="SIRIO201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98836" y="3131519"/>
            <a:ext cx="1676576" cy="3009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4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685800"/>
            <a:ext cx="9829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Biomedical system</a:t>
            </a:r>
          </a:p>
        </p:txBody>
      </p:sp>
      <p:pic>
        <p:nvPicPr>
          <p:cNvPr id="17412" name="Picture 4" descr="1-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2825" y="2197101"/>
            <a:ext cx="4725987" cy="328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AutoShape 5" descr="dd1"/>
          <p:cNvSpPr>
            <a:spLocks noChangeAspect="1" noChangeArrowheads="1"/>
          </p:cNvSpPr>
          <p:nvPr/>
        </p:nvSpPr>
        <p:spPr bwMode="auto">
          <a:xfrm>
            <a:off x="5941997" y="3276601"/>
            <a:ext cx="304832" cy="304800"/>
          </a:xfrm>
          <a:prstGeom prst="rect">
            <a:avLst/>
          </a:prstGeom>
          <a:noFill/>
        </p:spPr>
        <p:txBody>
          <a:bodyPr lIns="91438" tIns="45719" rIns="91438" bIns="45719"/>
          <a:lstStyle/>
          <a:p>
            <a:endParaRPr lang="en-US" sz="1633"/>
          </a:p>
        </p:txBody>
      </p:sp>
      <p:pic>
        <p:nvPicPr>
          <p:cNvPr id="17414" name="Picture 6" descr="e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6213" y="1990087"/>
            <a:ext cx="3930576" cy="4005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7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685800"/>
            <a:ext cx="10134600" cy="54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Signals and Systems?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88" y="1600201"/>
            <a:ext cx="9667824" cy="464820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Engineers build systems that process/manipulate signals.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 formal mathematical framework for the study of such systems.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 framework is necessary in order to ensure that a system will meet the required specifications (e.g., performance and safety).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system fails to meet the required specifications or fails to work altogether, negative consequences usually ensue.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system fails to operate as expected, the consequences can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be catastrophic.</a:t>
            </a:r>
          </a:p>
        </p:txBody>
      </p:sp>
    </p:spTree>
    <p:extLst>
      <p:ext uri="{BB962C8B-B14F-4D97-AF65-F5344CB8AC3E}">
        <p14:creationId xmlns:p14="http://schemas.microsoft.com/office/powerpoint/2010/main" val="21658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447800"/>
            <a:ext cx="10515600" cy="4648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7831" y="304800"/>
            <a:ext cx="10055781" cy="13716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Auditory system</a:t>
            </a:r>
          </a:p>
        </p:txBody>
      </p:sp>
    </p:spTree>
    <p:extLst>
      <p:ext uri="{BB962C8B-B14F-4D97-AF65-F5344CB8AC3E}">
        <p14:creationId xmlns:p14="http://schemas.microsoft.com/office/powerpoint/2010/main" val="17790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types of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4" y="1845734"/>
            <a:ext cx="10055781" cy="440266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chemeClr val="tx1"/>
                </a:solidFill>
              </a:rPr>
              <a:t>Continuous-time systems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Operate on continuous-time signals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Represented mathematically using differential equations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System parameters are defined on a continuum of time</a:t>
            </a:r>
          </a:p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chemeClr val="tx1"/>
                </a:solidFill>
              </a:rPr>
              <a:t>Discrete-time systems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Operate on discrete-time signals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Represented mathematically by difference equations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System parameters are defined only at discrete points in time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46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79" y="304800"/>
            <a:ext cx="9402274" cy="918882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143000"/>
            <a:ext cx="11201399" cy="5486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independent variables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(i.e., dimensionality):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signal with one independent variable is said to be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dimensional (e.g.,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signal with more than one independent variable is said to be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multi-dimensional (e.g., image).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or discrete independent variables: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signal with continuous independent variables is said to be continuous time (CT) (e.g., voltage waveform).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signal with discrete independent variables is said to be discrete time (DT) (e.g., stock market index).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or discrete dependent variable: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signal with a continuous dependent variable is said to be continuous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valued (e.g., voltage waveform).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signal with a discrete dependent variable is said to be discrete valued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digital image).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continuous-valued CT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is said to be </a:t>
            </a:r>
            <a:r>
              <a:rPr lang="en-US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voltage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discrete-valued DT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is said to be </a:t>
            </a:r>
            <a:r>
              <a:rPr lang="en-US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digital audio).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943" y="381000"/>
            <a:ext cx="9402274" cy="766482"/>
          </a:xfrm>
        </p:spPr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a Signal 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5943" y="1371600"/>
                <a:ext cx="10553869" cy="51816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size of any entity is a number that indicates the largeness or the strength of that entity.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Generally, signal amplitude varies with time.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it possible to provide a measure of the varying amplitude by one number ?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measure must consider not only the signal amplitude, but also duration.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example, Let V be a measure of the size of a human being.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 (</a:t>
                </a:r>
                <a:r>
                  <a:rPr lang="en-IN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grith</a:t>
                </a:r>
                <a:r>
                  <a:rPr lang="en-I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and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Height</a:t>
                </a:r>
              </a:p>
              <a:p>
                <a:pPr marL="457063" lvl="1" indent="0" algn="ctr">
                  <a:lnSpc>
                    <a:spcPct val="150000"/>
                  </a:lnSpc>
                  <a:buNone/>
                </a:pPr>
                <a:r>
                  <a:rPr lang="en-I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30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30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3000" b="0" i="1" smtClean="0">
                        <a:latin typeface="Cambria Math" panose="02040503050406030204" pitchFamily="18" charset="0"/>
                      </a:rPr>
                      <m:t>π</m:t>
                    </m:r>
                    <m:nary>
                      <m:naryPr>
                        <m:ctrlPr>
                          <a:rPr lang="en-IN" sz="3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3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IN" sz="3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  <m:e>
                        <m:sSup>
                          <m:sSupPr>
                            <m:ctrlPr>
                              <a:rPr lang="en-IN" sz="3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0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IN" sz="3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IN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IN" sz="3000" b="0" i="1" smtClean="0">
                            <a:latin typeface="Cambria Math" panose="02040503050406030204" pitchFamily="18" charset="0"/>
                          </a:rPr>
                          <m:t>𝑑h</m:t>
                        </m:r>
                      </m:e>
                    </m:nary>
                  </m:oMath>
                </a14:m>
                <a:endParaRPr lang="en-I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943" y="1371600"/>
                <a:ext cx="10553869" cy="5181600"/>
              </a:xfrm>
              <a:blipFill>
                <a:blip r:embed="rId2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6613" y="1066800"/>
                <a:ext cx="9210624" cy="518160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previous analogy, consider the area under a signal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possible measure of its size. It takes account of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6613" y="1066800"/>
                <a:ext cx="9210624" cy="5181601"/>
              </a:xfrm>
              <a:blipFill>
                <a:blip r:embed="rId2"/>
                <a:stretch>
                  <a:fillRect l="-265" t="-5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6612" y="1066800"/>
                <a:ext cx="11125199" cy="5181601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previous analogy, consider the area under a signal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possible measure of its size. It takes account of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duration</a:t>
                </a:r>
              </a:p>
              <a:p>
                <a:pPr marL="457063" lvl="1" indent="0" algn="ctr">
                  <a:buNone/>
                </a:pP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IN" sz="32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33" indent="-342900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But, with the above measure there is a chance that positive and negative cycle can cancel each other and indicating a signal of small size !!!!</a:t>
                </a:r>
              </a:p>
              <a:p>
                <a:pPr marL="400033" indent="-342900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difficulty is surmounted as </a:t>
                </a:r>
              </a:p>
              <a:p>
                <a:pPr marL="400033" indent="-342900">
                  <a:buFont typeface="Wingdings" panose="05000000000000000000" pitchFamily="2" charset="2"/>
                  <a:buChar char="§"/>
                </a:pP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IN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IN" sz="32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called as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Signal Energy</a:t>
                </a:r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6612" y="1066800"/>
                <a:ext cx="11125199" cy="5181601"/>
              </a:xfrm>
              <a:blipFill>
                <a:blip r:embed="rId2"/>
                <a:stretch>
                  <a:fillRect l="-548" t="-1176" b="-14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8012" y="152400"/>
            <a:ext cx="9402274" cy="995082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Energy</a:t>
            </a:r>
          </a:p>
        </p:txBody>
      </p:sp>
    </p:spTree>
    <p:extLst>
      <p:ext uri="{BB962C8B-B14F-4D97-AF65-F5344CB8AC3E}">
        <p14:creationId xmlns:p14="http://schemas.microsoft.com/office/powerpoint/2010/main" val="18711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6612" y="1066800"/>
                <a:ext cx="11125199" cy="55626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previous analogy, consider the area under a signal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possible measure of its size. It takes account of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duration</a:t>
                </a:r>
              </a:p>
              <a:p>
                <a:pPr marL="457063" lvl="1" indent="0" algn="ctr">
                  <a:buNone/>
                </a:pP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IN" sz="32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33" indent="-342900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But, with the above measure there is a chance that positive and negative cycle can cancel each other and indicating a signal of small size !!!!</a:t>
                </a:r>
              </a:p>
              <a:p>
                <a:pPr marL="400033" indent="-342900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difficulty is surmounted as </a:t>
                </a:r>
              </a:p>
              <a:p>
                <a:pPr marL="400033" indent="-342900">
                  <a:buFont typeface="Wingdings" panose="05000000000000000000" pitchFamily="2" charset="2"/>
                  <a:buChar char="§"/>
                </a:pP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IN" sz="32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</a:t>
                </a:r>
              </a:p>
              <a:p>
                <a:pPr marL="0" indent="0" algn="ctr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IN" sz="32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for complex valued signal   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called as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Signal Energy</a:t>
                </a:r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6612" y="1066800"/>
                <a:ext cx="11125199" cy="5562600"/>
              </a:xfrm>
              <a:blipFill>
                <a:blip r:embed="rId3"/>
                <a:stretch>
                  <a:fillRect l="-438" t="-10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8012" y="152400"/>
            <a:ext cx="9402274" cy="995082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Energy</a:t>
            </a:r>
          </a:p>
        </p:txBody>
      </p:sp>
    </p:spTree>
    <p:extLst>
      <p:ext uri="{BB962C8B-B14F-4D97-AF65-F5344CB8AC3E}">
        <p14:creationId xmlns:p14="http://schemas.microsoft.com/office/powerpoint/2010/main" val="318914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334669" cy="842682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5612" y="1295400"/>
                <a:ext cx="11125199" cy="5181599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signal energy must be finite for it to be meaningful measure of the signal size.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condition for the energy to be finite is that the signal amplitude should become zero asymptotically.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the integral will not converge.</a:t>
                </a:r>
              </a:p>
              <a:p>
                <a:pPr marL="400033" indent="-342900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a meaningful measure of the signal size in such case would be the time average of the energy (if it exists).</a:t>
                </a:r>
              </a:p>
              <a:p>
                <a:pPr marL="457063" lvl="1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8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sz="28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trlPr>
                              <a:rPr lang="en-IN" sz="28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sz="28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measure is called Signal Power.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when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complex valued signal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612" y="1295400"/>
                <a:ext cx="11125199" cy="5181599"/>
              </a:xfrm>
              <a:blipFill>
                <a:blip r:embed="rId2"/>
                <a:stretch>
                  <a:fillRect l="-219" t="-707" r="-6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98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time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6612" y="1853249"/>
                <a:ext cx="9677399" cy="4395152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Signal Energy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 −∞</m:t>
                          </m:r>
                        </m:sub>
                        <m:sup>
                          <m:r>
                            <a:rPr lang="en-IN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Signal Power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6612" y="1853249"/>
                <a:ext cx="9677399" cy="4395152"/>
              </a:xfrm>
              <a:blipFill>
                <a:blip r:embed="rId2"/>
                <a:stretch>
                  <a:fillRect l="-252" t="-6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89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2714270"/>
            <a:ext cx="9402274" cy="1400530"/>
          </a:xfrm>
        </p:spPr>
        <p:txBody>
          <a:bodyPr/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 of the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4384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631" y="685800"/>
            <a:ext cx="10055781" cy="8229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412" y="2133600"/>
            <a:ext cx="11277600" cy="4206239"/>
          </a:xfrm>
        </p:spPr>
        <p:txBody>
          <a:bodyPr>
            <a:normAutofit/>
          </a:bodyPr>
          <a:lstStyle/>
          <a:p>
            <a:pPr lvl="1" algn="just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Classify systems based on their properties: in particular, exploit the implications of 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linearity, time-invariance, causality, memory, and bounded-input, bounded-out (BIBO) stability.</a:t>
            </a:r>
          </a:p>
          <a:p>
            <a:pPr lvl="1" algn="just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transforms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continuous-time and discrete-time signals (or impulse-response functions), interpret and plot Fourier transform magnitude and phase functions..</a:t>
            </a:r>
          </a:p>
          <a:p>
            <a:pPr lvl="1" algn="just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among the various representations of LTI systems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—linear constant-coefficient 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or differential equation, frequency response, transfer function, and impulse response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—and infer one representation from another (e.g., determine the impulse response from the difference equation, etc.).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Shift (Translation)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5943" y="1371600"/>
                <a:ext cx="9868069" cy="502919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shifting (also called translation) maps the input signal x to the output signal y as given by </a:t>
                </a: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r>
                        <a:rPr lang="en-I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</m:t>
                      </m:r>
                      <m:r>
                        <a:rPr lang="en-I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I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where b is a real number for CT Signal and b is a Integer for DT Signals.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 a transformation shifts the signal (to the left or right) along the time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axis.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b &gt; 0, y is shifted to the right by |b|, relative to x (i.e., delayed in time).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b &lt; 0, y is shifted to the left by |b|, relative to x (i.e., advanced in time).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943" y="1371600"/>
                <a:ext cx="9868069" cy="5029199"/>
              </a:xfrm>
              <a:blipFill>
                <a:blip r:embed="rId2"/>
                <a:stretch>
                  <a:fillRect l="-247" r="-10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8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52400"/>
            <a:ext cx="9677400" cy="64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161783"/>
              </p:ext>
            </p:extLst>
          </p:nvPr>
        </p:nvGraphicFramePr>
        <p:xfrm>
          <a:off x="2442765" y="1447800"/>
          <a:ext cx="7303294" cy="4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5" name="Equation" r:id="rId4" imgW="5308560" imgH="380880" progId="Equation.DSMT4">
                  <p:embed/>
                </p:oleObj>
              </mc:Choice>
              <mc:Fallback>
                <p:oleObj name="Equation" r:id="rId4" imgW="5308560" imgH="380880" progId="Equation.DSMT4">
                  <p:embed/>
                  <p:pic>
                    <p:nvPicPr>
                      <p:cNvPr id="163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765" y="1447800"/>
                        <a:ext cx="7303294" cy="4572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293" y="2514600"/>
            <a:ext cx="3986213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8" y="2514600"/>
            <a:ext cx="3354388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75255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Reversal (Reflection)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5943" y="1371600"/>
                <a:ext cx="9868069" cy="502919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reversal (also known as reflection) maps the input signal x to the output signal y as given by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Geometrically, the output signal y is a reflection of the input signal x about the (vertical) line t = 0.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943" y="1371600"/>
                <a:ext cx="9868069" cy="5029199"/>
              </a:xfrm>
              <a:blipFill>
                <a:blip r:embed="rId2"/>
                <a:stretch>
                  <a:fillRect l="-247" t="-6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11" y="4114800"/>
            <a:ext cx="822100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0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0412" y="1447800"/>
                <a:ext cx="10629638" cy="4800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compression/expansion (also called dilation) maps the input signal x to the output signal y as given by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a is a strictly positive real number for CT and DT Signals.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 a transformation is associated with a compression/expansion along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time axis.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&gt; 1, y is compressed along the horizontal axis by a factor of a, relative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x.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&lt; 1, y is expanded (i.e., stretched) along the horizontal axis by a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 of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relative to x.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0412" y="1447800"/>
                <a:ext cx="10629638" cy="4800600"/>
              </a:xfrm>
              <a:blipFill>
                <a:blip r:embed="rId2"/>
                <a:stretch>
                  <a:fillRect l="-229" r="-287" b="-22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4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533400"/>
            <a:ext cx="905028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7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176647"/>
              </p:ext>
            </p:extLst>
          </p:nvPr>
        </p:nvGraphicFramePr>
        <p:xfrm>
          <a:off x="3122612" y="762000"/>
          <a:ext cx="990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1" name="Equation" r:id="rId4" imgW="990360" imgH="279360" progId="Equation.DSMT4">
                  <p:embed/>
                </p:oleObj>
              </mc:Choice>
              <mc:Fallback>
                <p:oleObj name="Equation" r:id="rId4" imgW="990360" imgH="279360" progId="Equation.DSMT4">
                  <p:embed/>
                  <p:pic>
                    <p:nvPicPr>
                      <p:cNvPr id="174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2" y="762000"/>
                        <a:ext cx="9906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4951412" y="609600"/>
            <a:ext cx="2147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i="1" dirty="0">
                <a:solidFill>
                  <a:srgbClr val="000000"/>
                </a:solidFill>
                <a:latin typeface="Times" panose="02020603050405020304" pitchFamily="18" charset="0"/>
              </a:rPr>
              <a:t>K</a:t>
            </a:r>
            <a:r>
              <a:rPr lang="en-US" altLang="en-US" dirty="0">
                <a:solidFill>
                  <a:srgbClr val="000000"/>
                </a:solidFill>
                <a:latin typeface="Times" panose="02020603050405020304" pitchFamily="18" charset="0"/>
              </a:rPr>
              <a:t> an integer &gt; 1</a:t>
            </a:r>
            <a:endParaRPr lang="en-US" altLang="en-US" i="1" dirty="0">
              <a:solidFill>
                <a:srgbClr val="000000"/>
              </a:solidFill>
              <a:latin typeface="Times" panose="02020603050405020304" pitchFamily="18" charset="0"/>
            </a:endParaRPr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582020"/>
            <a:ext cx="7391400" cy="480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99366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Time Scaling and Time Shifting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760412" y="1371601"/>
                <a:ext cx="10363199" cy="525779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transformation that maps the input signal x to the output signal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as given by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 dirty="0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IN" sz="2000" i="1" dirty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IN" sz="20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a and b are real numbers and a ≠ 0.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above transformation can be shown to be the combination of a time-scaling operation and time-shifting operation.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time scaling and time shifting do not commute, we must be particularly careful about the order in which these transformations are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applied.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above transformation has two distinct but equivalent interpretations:</a:t>
                </a:r>
              </a:p>
              <a:p>
                <a:pPr marL="856993" lvl="2" indent="0">
                  <a:buNone/>
                </a:pPr>
                <a:r>
                  <a:rPr lang="en-US" sz="2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first, time shifting x by b, and then time scaling the result by a</a:t>
                </a:r>
              </a:p>
              <a:p>
                <a:pPr marL="856993" lvl="2" indent="0">
                  <a:buNone/>
                </a:pPr>
                <a:r>
                  <a:rPr lang="en-US" sz="2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first, time scaling x by a, and then time shifting the result by b/a.</a:t>
                </a:r>
                <a:endPara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the time shift is not by the same amount in both cases.</a:t>
                </a: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0412" y="1371601"/>
                <a:ext cx="10363199" cy="5257799"/>
              </a:xfrm>
              <a:blipFill>
                <a:blip r:embed="rId2"/>
                <a:stretch>
                  <a:fillRect l="-647" t="-5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43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533400"/>
            <a:ext cx="9296400" cy="57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62" y="838200"/>
            <a:ext cx="9402274" cy="842682"/>
          </a:xfrm>
        </p:spPr>
        <p:txBody>
          <a:bodyPr/>
          <a:lstStyle/>
          <a:p>
            <a:r>
              <a:rPr lang="en-US" sz="3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Classification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and Digital Signals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and Random Signals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and Odd Signals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 and Aperiodic Signals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and Power Signals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Multi-dimensional and Multi Channel Signals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37357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2103120"/>
            <a:ext cx="10666691" cy="3931920"/>
          </a:xfrm>
        </p:spPr>
        <p:txBody>
          <a:bodyPr>
            <a:normAutofit/>
          </a:bodyPr>
          <a:lstStyle/>
          <a:p>
            <a:pPr lvl="1" algn="just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</a:t>
            </a:r>
            <a:r>
              <a:rPr lang="en-IN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 time-domain function to have a </a:t>
            </a:r>
            <a:r>
              <a:rPr lang="en-IN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know how to relate the Fourier transform to its Z transform.</a:t>
            </a:r>
          </a:p>
          <a:p>
            <a:pPr lvl="1" algn="just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I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design signals and system using </a:t>
            </a:r>
            <a:r>
              <a:rPr lang="en-IN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technique</a:t>
            </a: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IN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unilateral Z transform </a:t>
            </a: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decompose the response of an LTI system into a zero-state component and a zero-input component, and solve linear, constant-coefficient difference equations, with possibly non-zero initial conditions.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1631" y="685800"/>
            <a:ext cx="10055781" cy="822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197274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827945"/>
              </p:ext>
            </p:extLst>
          </p:nvPr>
        </p:nvGraphicFramePr>
        <p:xfrm>
          <a:off x="1217612" y="457200"/>
          <a:ext cx="9144960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Bitmap Image" r:id="rId3" imgW="6601746" imgH="4180952" progId="PBrush">
                  <p:embed/>
                </p:oleObj>
              </mc:Choice>
              <mc:Fallback>
                <p:oleObj name="Bitmap Image" r:id="rId3" imgW="6601746" imgH="4180952" progId="PBrush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2" y="457200"/>
                        <a:ext cx="9144960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96909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221005"/>
              </p:ext>
            </p:extLst>
          </p:nvPr>
        </p:nvGraphicFramePr>
        <p:xfrm>
          <a:off x="1065212" y="447675"/>
          <a:ext cx="9144960" cy="610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name="Bitmap Image" r:id="rId3" imgW="6180952" imgH="3723810" progId="PBrush">
                  <p:embed/>
                </p:oleObj>
              </mc:Choice>
              <mc:Fallback>
                <p:oleObj name="Bitmap Image" r:id="rId3" imgW="6180952" imgH="3723810" progId="PBrush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2" y="447675"/>
                        <a:ext cx="9144960" cy="610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034502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806435"/>
              </p:ext>
            </p:extLst>
          </p:nvPr>
        </p:nvGraphicFramePr>
        <p:xfrm>
          <a:off x="1141412" y="381000"/>
          <a:ext cx="89154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8" name="Bitmap Image" r:id="rId3" imgW="7361905" imgH="4304762" progId="PBrush">
                  <p:embed/>
                </p:oleObj>
              </mc:Choice>
              <mc:Fallback>
                <p:oleObj name="Bitmap Image" r:id="rId3" imgW="7361905" imgH="4304762" progId="PBrush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2" y="381000"/>
                        <a:ext cx="8915400" cy="601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045631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609600"/>
            <a:ext cx="8228974" cy="667066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Deterministic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5"/>
              <p:cNvSpPr txBox="1">
                <a:spLocks noChangeArrowheads="1"/>
              </p:cNvSpPr>
              <p:nvPr/>
            </p:nvSpPr>
            <p:spPr bwMode="auto">
              <a:xfrm>
                <a:off x="989032" y="1784048"/>
                <a:ext cx="10363180" cy="33380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38" tIns="45719" rIns="91438" bIns="45719">
                <a:spAutoFit/>
              </a:bodyPr>
              <a:lstStyle/>
              <a:p>
                <a:pPr marL="495303" indent="-495303" algn="just">
                  <a:spcBef>
                    <a:spcPct val="50000"/>
                  </a:spcBef>
                </a:pPr>
                <a:r>
                  <a:rPr lang="en-US" sz="2812" dirty="0">
                    <a:latin typeface="Times" panose="02020603050405020304" pitchFamily="18" charset="0"/>
                    <a:cs typeface="Times" panose="02020603050405020304" pitchFamily="18" charset="0"/>
                  </a:rPr>
                  <a:t>     Deterministic signal is a signal exhibiting no uncertainty of value at any given instant of time. Its instantaneous value can be accurately predicted by mathematical equation.</a:t>
                </a:r>
              </a:p>
              <a:p>
                <a:pPr marL="952503" lvl="1" indent="-495303" algn="just">
                  <a:spcBef>
                    <a:spcPct val="50000"/>
                  </a:spcBef>
                </a:pPr>
                <a:r>
                  <a:rPr lang="en-US" sz="2812" dirty="0">
                    <a:latin typeface="Times" panose="02020603050405020304" pitchFamily="18" charset="0"/>
                    <a:cs typeface="Times" panose="02020603050405020304" pitchFamily="18" charset="0"/>
                  </a:rPr>
                  <a:t>Ex: </a:t>
                </a:r>
                <a14:m>
                  <m:oMath xmlns:m="http://schemas.openxmlformats.org/officeDocument/2006/math">
                    <m:r>
                      <a:rPr lang="en-US" sz="2812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𝐴</m:t>
                    </m:r>
                    <m:r>
                      <a:rPr lang="en-US" sz="2812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12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sin</m:t>
                    </m:r>
                    <m:r>
                      <a:rPr lang="en-US" sz="2812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⁡</m:t>
                    </m:r>
                    <m:r>
                      <a:rPr lang="en-US" sz="2812" i="1" dirty="0" err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𝑤𝑡</m:t>
                    </m:r>
                  </m:oMath>
                </a14:m>
                <a:endParaRPr lang="en-US" sz="2812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952503" lvl="1" indent="-495303" algn="just">
                  <a:spcBef>
                    <a:spcPct val="50000"/>
                  </a:spcBef>
                </a:pPr>
                <a:endParaRPr lang="en-US" sz="2812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952503" lvl="1" indent="-495303">
                  <a:spcBef>
                    <a:spcPct val="50000"/>
                  </a:spcBef>
                </a:pPr>
                <a:endParaRPr lang="en-US" sz="2812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9032" y="1784048"/>
                <a:ext cx="10363180" cy="3338028"/>
              </a:xfrm>
              <a:prstGeom prst="rect">
                <a:avLst/>
              </a:prstGeom>
              <a:blipFill>
                <a:blip r:embed="rId2"/>
                <a:stretch>
                  <a:fillRect t="-2011" r="-123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7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962340"/>
              </p:ext>
            </p:extLst>
          </p:nvPr>
        </p:nvGraphicFramePr>
        <p:xfrm>
          <a:off x="1216652" y="533400"/>
          <a:ext cx="914496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" name="Bitmap Image" r:id="rId3" imgW="7430537" imgH="4285714" progId="PBrush">
                  <p:embed/>
                </p:oleObj>
              </mc:Choice>
              <mc:Fallback>
                <p:oleObj name="Bitmap Image" r:id="rId3" imgW="7430537" imgH="4285714" progId="PBrush">
                  <p:embed/>
                  <p:pic>
                    <p:nvPicPr>
                      <p:cNvPr id="13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652" y="533400"/>
                        <a:ext cx="9144960" cy="594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76971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664802"/>
              </p:ext>
            </p:extLst>
          </p:nvPr>
        </p:nvGraphicFramePr>
        <p:xfrm>
          <a:off x="1217612" y="381000"/>
          <a:ext cx="9144960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" name="Bitmap Image" r:id="rId3" imgW="6409524" imgH="4401164" progId="PBrush">
                  <p:embed/>
                </p:oleObj>
              </mc:Choice>
              <mc:Fallback>
                <p:oleObj name="Bitmap Image" r:id="rId3" imgW="6409524" imgH="4401164" progId="PBrush">
                  <p:embed/>
                  <p:pic>
                    <p:nvPicPr>
                      <p:cNvPr id="163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2" y="381000"/>
                        <a:ext cx="9144960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250868"/>
              </p:ext>
            </p:extLst>
          </p:nvPr>
        </p:nvGraphicFramePr>
        <p:xfrm>
          <a:off x="6018212" y="3532909"/>
          <a:ext cx="4267648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5" name="Bitmap Image" r:id="rId5" imgW="2952381" imgH="2057143" progId="PBrush">
                  <p:embed/>
                </p:oleObj>
              </mc:Choice>
              <mc:Fallback>
                <p:oleObj name="Bitmap Image" r:id="rId5" imgW="2952381" imgH="2057143" progId="PBrush">
                  <p:embed/>
                  <p:pic>
                    <p:nvPicPr>
                      <p:cNvPr id="1638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212" y="3532909"/>
                        <a:ext cx="4267648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77921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lum bright="-32000" contrast="45000"/>
          </a:blip>
          <a:srcRect/>
          <a:stretch>
            <a:fillRect/>
          </a:stretch>
        </p:blipFill>
        <p:spPr bwMode="auto">
          <a:xfrm>
            <a:off x="1141412" y="594783"/>
            <a:ext cx="9081478" cy="56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1212" y="761999"/>
            <a:ext cx="3061678" cy="163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251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lum bright="-35000" contrast="62000"/>
          </a:blip>
          <a:srcRect/>
          <a:stretch>
            <a:fillRect/>
          </a:stretch>
        </p:blipFill>
        <p:spPr bwMode="auto">
          <a:xfrm>
            <a:off x="1141412" y="525655"/>
            <a:ext cx="9186038" cy="573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313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Even and Odd function: Sum and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79" y="1295400"/>
            <a:ext cx="11272933" cy="5410200"/>
          </a:xfrm>
        </p:spPr>
        <p:txBody>
          <a:bodyPr>
            <a:noAutofit/>
          </a:bodyPr>
          <a:lstStyle/>
          <a:p>
            <a:r>
              <a:rPr lang="en-US" sz="2000" dirty="0"/>
              <a:t>Sums involving even and odd functions have the following properties:</a:t>
            </a:r>
          </a:p>
          <a:p>
            <a:pPr lvl="1"/>
            <a:r>
              <a:rPr lang="en-US" sz="2000" dirty="0"/>
              <a:t>The sum of two even functions is even.</a:t>
            </a:r>
          </a:p>
          <a:p>
            <a:pPr lvl="1"/>
            <a:r>
              <a:rPr lang="en-US" sz="2000" dirty="0"/>
              <a:t>The sum of two odd functions is odd.</a:t>
            </a:r>
          </a:p>
          <a:p>
            <a:pPr lvl="1"/>
            <a:r>
              <a:rPr lang="en-US" sz="2000" dirty="0"/>
              <a:t>The sum of an even function and odd function is neither even nor odd, provided  that neither of the functions is identically zero.</a:t>
            </a:r>
          </a:p>
          <a:p>
            <a:r>
              <a:rPr lang="en-US" sz="2000" dirty="0"/>
              <a:t>That is, the sum of functions with the same type of symmetry also has the </a:t>
            </a:r>
            <a:r>
              <a:rPr lang="en-IN" sz="2000" dirty="0"/>
              <a:t>same type of symmetry.</a:t>
            </a:r>
          </a:p>
          <a:p>
            <a:r>
              <a:rPr lang="en-US" sz="2000" dirty="0"/>
              <a:t>Products involving even and odd functions have the following properties:</a:t>
            </a:r>
          </a:p>
          <a:p>
            <a:pPr lvl="1"/>
            <a:r>
              <a:rPr lang="en-US" sz="2000" dirty="0"/>
              <a:t>The product of two even functions is even.</a:t>
            </a:r>
          </a:p>
          <a:p>
            <a:pPr lvl="1"/>
            <a:r>
              <a:rPr lang="en-US" sz="2000" dirty="0"/>
              <a:t>The product of two odd functions is even.</a:t>
            </a:r>
          </a:p>
          <a:p>
            <a:pPr lvl="1"/>
            <a:r>
              <a:rPr lang="en-US" sz="2000" dirty="0"/>
              <a:t>The product of an even function and an odd function is odd.</a:t>
            </a:r>
          </a:p>
          <a:p>
            <a:r>
              <a:rPr lang="en-US" sz="2000" dirty="0"/>
              <a:t>That is, the product of functions with the same type of symmetry is even, while the product of functions with opposite types of symmetry is odd.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4516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87877"/>
              </p:ext>
            </p:extLst>
          </p:nvPr>
        </p:nvGraphicFramePr>
        <p:xfrm>
          <a:off x="1217612" y="533400"/>
          <a:ext cx="914496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" name="Bitmap Image" r:id="rId3" imgW="7171429" imgH="4390476" progId="PBrush">
                  <p:embed/>
                </p:oleObj>
              </mc:Choice>
              <mc:Fallback>
                <p:oleObj name="Bitmap Image" r:id="rId3" imgW="7171429" imgH="4390476" progId="PBrush">
                  <p:embed/>
                  <p:pic>
                    <p:nvPicPr>
                      <p:cNvPr id="61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2" y="533400"/>
                        <a:ext cx="9144960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4053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91631" y="762000"/>
            <a:ext cx="10055781" cy="10087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Syllabus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 : 10 </a:t>
            </a:r>
            <a:r>
              <a:rPr lang="en-IN" sz="22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hrs</a:t>
            </a:r>
            <a:endParaRPr lang="en-IN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Signals and systems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signals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Continuous-time and discrete-time signals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Transformations of the independent variable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Exponential and sinusoidal signals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unit impulse and unit step functions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Continuous-time and discrete-time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system properties.</a:t>
            </a:r>
          </a:p>
          <a:p>
            <a:endParaRPr lang="en-IN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365446"/>
              </p:ext>
            </p:extLst>
          </p:nvPr>
        </p:nvGraphicFramePr>
        <p:xfrm>
          <a:off x="1216652" y="457200"/>
          <a:ext cx="9144960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" name="Bitmap Image" r:id="rId3" imgW="7523810" imgH="4076190" progId="PBrush">
                  <p:embed/>
                </p:oleObj>
              </mc:Choice>
              <mc:Fallback>
                <p:oleObj name="Bitmap Image" r:id="rId3" imgW="7523810" imgH="4076190" progId="PBrush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652" y="457200"/>
                        <a:ext cx="9144960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38761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3"/>
              <p:cNvSpPr txBox="1">
                <a:spLocks/>
              </p:cNvSpPr>
              <p:nvPr/>
            </p:nvSpPr>
            <p:spPr>
              <a:xfrm>
                <a:off x="455612" y="1143000"/>
                <a:ext cx="11125200" cy="53340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797" indent="-342797" algn="l" defTabSz="457063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999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727" indent="-285664" algn="l" defTabSz="457063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799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2657" indent="-228531" algn="l" defTabSz="457063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599720" indent="-228531" algn="l" defTabSz="457063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6783" indent="-228531" algn="l" defTabSz="457063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5248" indent="-228531" algn="l" defTabSz="457063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0908" indent="-228531" algn="l" defTabSz="457063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7971" indent="-228531" algn="l" defTabSz="457063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5034" indent="-228531" algn="l" defTabSz="457063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 of periodic functions. Let x1 and x2 be periodic functions with fundamental periods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respectively. Then, the sum y = x1 +x2 is a periodic function if and only if the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rational number (i.e., the quotient of two integers).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q/r where q and r are integers and coprime (i.e., have no common factors), then the fundamental period of y is 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(or equivalently, q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since 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q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(Note that 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simply the least common multiple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.)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Although the above theorem only directly addresses the case of the sum of two functions, the case of N functions (where N &gt; 2) can be handled by applying the theorem repeatedly N −1 times.</a:t>
                </a:r>
                <a:endParaRPr lang="en-IN" sz="22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2" y="1143000"/>
                <a:ext cx="11125200" cy="5334000"/>
              </a:xfrm>
              <a:prstGeom prst="rect">
                <a:avLst/>
              </a:prstGeom>
              <a:blipFill>
                <a:blip r:embed="rId2"/>
                <a:stretch>
                  <a:fillRect l="-329" r="-7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43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520590"/>
              </p:ext>
            </p:extLst>
          </p:nvPr>
        </p:nvGraphicFramePr>
        <p:xfrm>
          <a:off x="608012" y="685800"/>
          <a:ext cx="96774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" name="Bitmap Image" r:id="rId3" imgW="7333333" imgH="4382112" progId="PBrush">
                  <p:embed/>
                </p:oleObj>
              </mc:Choice>
              <mc:Fallback>
                <p:oleObj name="Bitmap Image" r:id="rId3" imgW="7333333" imgH="4382112" progId="PBrush">
                  <p:embed/>
                  <p:pic>
                    <p:nvPicPr>
                      <p:cNvPr id="81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2" y="685800"/>
                        <a:ext cx="967740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270077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093682"/>
              </p:ext>
            </p:extLst>
          </p:nvPr>
        </p:nvGraphicFramePr>
        <p:xfrm>
          <a:off x="1217612" y="533400"/>
          <a:ext cx="914496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" name="Bitmap Image" r:id="rId3" imgW="7485714" imgH="4447619" progId="PBrush">
                  <p:embed/>
                </p:oleObj>
              </mc:Choice>
              <mc:Fallback>
                <p:oleObj name="Bitmap Image" r:id="rId3" imgW="7485714" imgH="4447619" progId="PBrush">
                  <p:embed/>
                  <p:pic>
                    <p:nvPicPr>
                      <p:cNvPr id="92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2" y="533400"/>
                        <a:ext cx="9144960" cy="594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78644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1412" y="966437"/>
            <a:ext cx="9193925" cy="49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544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698215"/>
              </p:ext>
            </p:extLst>
          </p:nvPr>
        </p:nvGraphicFramePr>
        <p:xfrm>
          <a:off x="1141412" y="457200"/>
          <a:ext cx="914496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" name="Bitmap Image" r:id="rId3" imgW="7201905" imgH="3600000" progId="PBrush">
                  <p:embed/>
                </p:oleObj>
              </mc:Choice>
              <mc:Fallback>
                <p:oleObj name="Bitmap Image" r:id="rId3" imgW="7201905" imgH="3600000" progId="PBrush">
                  <p:embed/>
                  <p:pic>
                    <p:nvPicPr>
                      <p:cNvPr id="10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2" y="457200"/>
                        <a:ext cx="9144960" cy="601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549394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262485"/>
              </p:ext>
            </p:extLst>
          </p:nvPr>
        </p:nvGraphicFramePr>
        <p:xfrm>
          <a:off x="835908" y="438869"/>
          <a:ext cx="9449504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" name="Bitmap Image" r:id="rId3" imgW="5323810" imgH="3277057" progId="PBrush">
                  <p:embed/>
                </p:oleObj>
              </mc:Choice>
              <mc:Fallback>
                <p:oleObj name="Bitmap Image" r:id="rId3" imgW="5323810" imgH="3277057" progId="PBrush">
                  <p:embed/>
                  <p:pic>
                    <p:nvPicPr>
                      <p:cNvPr id="174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908" y="438869"/>
                        <a:ext cx="9449504" cy="601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2360221" y="3105151"/>
            <a:ext cx="6020432" cy="343618"/>
          </a:xfrm>
          <a:prstGeom prst="rect">
            <a:avLst/>
          </a:prstGeom>
        </p:spPr>
        <p:txBody>
          <a:bodyPr lIns="91438" tIns="45719" rIns="91438" bIns="45719">
            <a:spAutoFit/>
          </a:bodyPr>
          <a:lstStyle/>
          <a:p>
            <a:pPr>
              <a:defRPr/>
            </a:pPr>
            <a:r>
              <a:rPr lang="en-US" sz="1633" b="1" dirty="0"/>
              <a:t>The energy of this signal is the shaded region</a:t>
            </a:r>
          </a:p>
        </p:txBody>
      </p:sp>
    </p:spTree>
    <p:extLst>
      <p:ext uri="{BB962C8B-B14F-4D97-AF65-F5344CB8AC3E}">
        <p14:creationId xmlns:p14="http://schemas.microsoft.com/office/powerpoint/2010/main" val="109003793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3812" y="586073"/>
            <a:ext cx="4496272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5766" y="609959"/>
            <a:ext cx="4724896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333286" y="3085382"/>
            <a:ext cx="9144960" cy="343618"/>
          </a:xfrm>
          <a:prstGeom prst="rect">
            <a:avLst/>
          </a:prstGeom>
          <a:solidFill>
            <a:schemeClr val="tx1"/>
          </a:solidFill>
        </p:spPr>
        <p:txBody>
          <a:bodyPr lIns="91438" tIns="45719" rIns="91438" bIns="45719">
            <a:spAutoFit/>
          </a:bodyPr>
          <a:lstStyle/>
          <a:p>
            <a:pPr>
              <a:defRPr/>
            </a:pPr>
            <a:r>
              <a:rPr lang="en-US" sz="1633" dirty="0">
                <a:solidFill>
                  <a:schemeClr val="bg2">
                    <a:lumMod val="75000"/>
                  </a:schemeClr>
                </a:solidFill>
              </a:rPr>
              <a:t>The energy of this signal is the shaded region</a:t>
            </a:r>
          </a:p>
        </p:txBody>
      </p:sp>
      <p:pic>
        <p:nvPicPr>
          <p:cNvPr id="47111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5725" y="3582118"/>
            <a:ext cx="914496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5052691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699989"/>
              </p:ext>
            </p:extLst>
          </p:nvPr>
        </p:nvGraphicFramePr>
        <p:xfrm>
          <a:off x="1293812" y="346364"/>
          <a:ext cx="914496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" name="Bitmap Image" r:id="rId3" imgW="6923810" imgH="3761905" progId="PBrush">
                  <p:embed/>
                </p:oleObj>
              </mc:Choice>
              <mc:Fallback>
                <p:oleObj name="Bitmap Image" r:id="rId3" imgW="6923810" imgH="3761905" progId="PBrush">
                  <p:embed/>
                  <p:pic>
                    <p:nvPicPr>
                      <p:cNvPr id="184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812" y="346364"/>
                        <a:ext cx="9144960" cy="601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02204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503178"/>
              </p:ext>
            </p:extLst>
          </p:nvPr>
        </p:nvGraphicFramePr>
        <p:xfrm>
          <a:off x="1217612" y="330200"/>
          <a:ext cx="9144960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" name="Bitmap Image" r:id="rId3" imgW="6419048" imgH="3191320" progId="PBrush">
                  <p:embed/>
                </p:oleObj>
              </mc:Choice>
              <mc:Fallback>
                <p:oleObj name="Bitmap Image" r:id="rId3" imgW="6419048" imgH="3191320" progId="PBrush">
                  <p:embed/>
                  <p:pic>
                    <p:nvPicPr>
                      <p:cNvPr id="194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2" y="330200"/>
                        <a:ext cx="9144960" cy="454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1310772" y="5029201"/>
            <a:ext cx="8442692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1409709" lvl="2" indent="-495303" algn="ctr">
              <a:spcBef>
                <a:spcPct val="500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Aperiodic signals are Energy Signals</a:t>
            </a:r>
          </a:p>
        </p:txBody>
      </p:sp>
    </p:spTree>
    <p:extLst>
      <p:ext uri="{BB962C8B-B14F-4D97-AF65-F5344CB8AC3E}">
        <p14:creationId xmlns:p14="http://schemas.microsoft.com/office/powerpoint/2010/main" val="306115717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991631" y="762000"/>
            <a:ext cx="10055781" cy="10087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Syllabus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2 : 10 </a:t>
            </a:r>
            <a:r>
              <a:rPr lang="en-IN" sz="22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hrs</a:t>
            </a:r>
            <a:endParaRPr lang="en-IN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time-invariant systems:</a:t>
            </a: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Discrete-time LTI systems: The convolution sum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Continuous-time LTI systems: The convolution integral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Properties of LTI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Causal LTI systems described by differential / difference equations (Natural, Forced, and Complete Response)</a:t>
            </a:r>
          </a:p>
          <a:p>
            <a:endParaRPr lang="en-IN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612" y="914400"/>
            <a:ext cx="9567281" cy="4819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12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626597"/>
              </p:ext>
            </p:extLst>
          </p:nvPr>
        </p:nvGraphicFramePr>
        <p:xfrm>
          <a:off x="760412" y="457200"/>
          <a:ext cx="952596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4" name="Bitmap Image" r:id="rId3" imgW="7238095" imgH="4486901" progId="PBrush">
                  <p:embed/>
                </p:oleObj>
              </mc:Choice>
              <mc:Fallback>
                <p:oleObj name="Bitmap Image" r:id="rId3" imgW="7238095" imgH="4486901" progId="PBrush">
                  <p:embed/>
                  <p:pic>
                    <p:nvPicPr>
                      <p:cNvPr id="153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2" y="457200"/>
                        <a:ext cx="9525960" cy="601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171966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350961"/>
              </p:ext>
            </p:extLst>
          </p:nvPr>
        </p:nvGraphicFramePr>
        <p:xfrm>
          <a:off x="1141412" y="381000"/>
          <a:ext cx="9144960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" name="Bitmap Image" r:id="rId3" imgW="6980952" imgH="4342857" progId="PBrush">
                  <p:embed/>
                </p:oleObj>
              </mc:Choice>
              <mc:Fallback>
                <p:oleObj name="Bitmap Image" r:id="rId3" imgW="6980952" imgH="4342857" progId="PBrush">
                  <p:embed/>
                  <p:pic>
                    <p:nvPicPr>
                      <p:cNvPr id="143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2" y="381000"/>
                        <a:ext cx="9144960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61896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84212" y="457200"/>
            <a:ext cx="978422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r>
              <a:rPr lang="en-US" altLang="ko-KR" sz="3600" b="1" u="sng" dirty="0">
                <a:solidFill>
                  <a:schemeClr val="tx2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Causal and Anticausal Signals</a:t>
            </a:r>
            <a:endParaRPr lang="ko-KR" altLang="en-US" sz="3600" b="1" u="sng" dirty="0">
              <a:solidFill>
                <a:schemeClr val="tx2"/>
              </a:solidFill>
              <a:latin typeface="Times New Roman" panose="02020603050405020304" pitchFamily="18" charset="0"/>
              <a:ea typeface="굴림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1065212" y="1828800"/>
            <a:ext cx="10134600" cy="426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903" indent="-342903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Causal signals : zero for all negative time</a:t>
            </a:r>
          </a:p>
          <a:p>
            <a:pPr marL="342903" indent="-342903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Anticausal signals : zero for all positive time</a:t>
            </a:r>
          </a:p>
          <a:p>
            <a:pPr marL="342903" indent="-342903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altLang="ko-KR" sz="2000" dirty="0" err="1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Noncausal</a:t>
            </a:r>
            <a:r>
              <a:rPr lang="en-US" altLang="ko-KR" sz="20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 : non-zero values in both positive and negative time</a:t>
            </a:r>
          </a:p>
        </p:txBody>
      </p:sp>
      <p:pic>
        <p:nvPicPr>
          <p:cNvPr id="26628" name="Picture 4" descr="sigclass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2573" y="4261745"/>
            <a:ext cx="2305292" cy="122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629" name="Picture 5" descr="sigclass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7231" y="4207770"/>
            <a:ext cx="2519628" cy="133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630" name="Picture 6" descr="sigclass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69355" y="4161733"/>
            <a:ext cx="2484698" cy="1325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1979612" y="5662614"/>
            <a:ext cx="1727381" cy="455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8" tIns="45719" rIns="91438" bIns="4571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ko-KR" sz="2359" dirty="0">
                <a:latin typeface="Times New Roman" pitchFamily="18" charset="0"/>
                <a:ea typeface="굴림" pitchFamily="50" charset="-127"/>
              </a:rPr>
              <a:t>causal signal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976631" y="5662615"/>
            <a:ext cx="1727381" cy="81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8" tIns="45719" rIns="91438" bIns="4571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ko-KR" sz="2359" dirty="0" err="1">
                <a:latin typeface="Times New Roman" pitchFamily="18" charset="0"/>
                <a:ea typeface="굴림" pitchFamily="50" charset="-127"/>
              </a:rPr>
              <a:t>anticausal</a:t>
            </a:r>
            <a:r>
              <a:rPr lang="en-US" altLang="ko-KR" sz="2359" dirty="0">
                <a:latin typeface="Times New Roman" pitchFamily="18" charset="0"/>
                <a:ea typeface="굴림" pitchFamily="50" charset="-127"/>
              </a:rPr>
              <a:t> signal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7847012" y="5662615"/>
            <a:ext cx="1727381" cy="81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8" tIns="45719" rIns="91438" bIns="4571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ko-KR" sz="2359" dirty="0" err="1">
                <a:latin typeface="Times New Roman" pitchFamily="18" charset="0"/>
                <a:ea typeface="굴림" pitchFamily="50" charset="-127"/>
              </a:rPr>
              <a:t>noncausal</a:t>
            </a:r>
            <a:r>
              <a:rPr lang="en-US" altLang="ko-KR" sz="2359" dirty="0">
                <a:latin typeface="Times New Roman" pitchFamily="18" charset="0"/>
                <a:ea typeface="굴림" pitchFamily="50" charset="-127"/>
              </a:rPr>
              <a:t> signal</a:t>
            </a:r>
          </a:p>
        </p:txBody>
      </p:sp>
    </p:spTree>
    <p:extLst>
      <p:ext uri="{BB962C8B-B14F-4D97-AF65-F5344CB8AC3E}">
        <p14:creationId xmlns:p14="http://schemas.microsoft.com/office/powerpoint/2010/main" val="415327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2208088" y="305032"/>
            <a:ext cx="7347520" cy="100098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signals</a:t>
            </a:r>
            <a:endParaRPr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8522" y="1286055"/>
            <a:ext cx="2834217" cy="132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1501" y="2780932"/>
            <a:ext cx="2661399" cy="1581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0994" y="2780932"/>
            <a:ext cx="2488581" cy="1581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0121" y="1286054"/>
            <a:ext cx="2460175" cy="13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15212" y="1299485"/>
            <a:ext cx="2245312" cy="130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95069" y="2780933"/>
            <a:ext cx="2214271" cy="158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7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98699" y="4497202"/>
            <a:ext cx="2765090" cy="148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8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50121" y="4535036"/>
            <a:ext cx="4959219" cy="141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355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09786" y="180019"/>
            <a:ext cx="6420366" cy="658181"/>
          </a:xfrm>
          <a:prstGeom prst="rect">
            <a:avLst/>
          </a:prstGeom>
          <a:noFill/>
          <a:ln>
            <a:noFill/>
          </a:ln>
        </p:spPr>
        <p:txBody>
          <a:bodyPr wrap="none" lIns="81646" tIns="40823" rIns="81646" bIns="40823"/>
          <a:lstStyle/>
          <a:p>
            <a:pPr algn="ctr">
              <a:lnSpc>
                <a:spcPct val="100000"/>
              </a:lnSpc>
            </a:pPr>
            <a:r>
              <a:rPr lang="en-US" sz="3600" b="1" u="sng" dirty="0">
                <a:latin typeface="Times New Roman"/>
              </a:rPr>
              <a:t>Elementary signals</a:t>
            </a:r>
            <a:endParaRPr sz="3600" u="sng" dirty="0"/>
          </a:p>
        </p:txBody>
      </p:sp>
      <p:sp>
        <p:nvSpPr>
          <p:cNvPr id="104" name="TextShape 2"/>
          <p:cNvSpPr txBox="1"/>
          <p:nvPr/>
        </p:nvSpPr>
        <p:spPr>
          <a:xfrm>
            <a:off x="760412" y="1066800"/>
            <a:ext cx="9187425" cy="5542054"/>
          </a:xfrm>
          <a:prstGeom prst="rect">
            <a:avLst/>
          </a:prstGeom>
        </p:spPr>
        <p:txBody>
          <a:bodyPr wrap="none" lIns="81646" tIns="40823" rIns="81646" bIns="40823"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903" dirty="0">
                <a:latin typeface="Times New Roman" pitchFamily="18" charset="0"/>
                <a:cs typeface="Times New Roman" pitchFamily="18" charset="0"/>
              </a:rPr>
              <a:t>Impulse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903" dirty="0">
                <a:latin typeface="Times New Roman" pitchFamily="18" charset="0"/>
                <a:cs typeface="Times New Roman" pitchFamily="18" charset="0"/>
              </a:rPr>
              <a:t> Step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903" dirty="0">
                <a:latin typeface="Times New Roman" pitchFamily="18" charset="0"/>
                <a:cs typeface="Times New Roman" pitchFamily="18" charset="0"/>
              </a:rPr>
              <a:t> Ramp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903" dirty="0">
                <a:latin typeface="Times New Roman" pitchFamily="18" charset="0"/>
                <a:cs typeface="Times New Roman" pitchFamily="18" charset="0"/>
              </a:rPr>
              <a:t> Sinusoidal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903" dirty="0">
                <a:latin typeface="Times New Roman" pitchFamily="18" charset="0"/>
                <a:cs typeface="Times New Roman" pitchFamily="18" charset="0"/>
              </a:rPr>
              <a:t> Real exponential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903" dirty="0">
                <a:latin typeface="Times New Roman" pitchFamily="18" charset="0"/>
                <a:cs typeface="Times New Roman" pitchFamily="18" charset="0"/>
              </a:rPr>
              <a:t> Complex exponential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903" dirty="0">
                <a:latin typeface="Times New Roman" pitchFamily="18" charset="0"/>
                <a:cs typeface="Times New Roman" pitchFamily="18" charset="0"/>
              </a:rPr>
              <a:t> Signum 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903" dirty="0">
                <a:latin typeface="Times New Roman" pitchFamily="18" charset="0"/>
                <a:cs typeface="Times New Roman" pitchFamily="18" charset="0"/>
              </a:rPr>
              <a:t> Sinc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903" dirty="0">
                <a:latin typeface="Times New Roman" pitchFamily="18" charset="0"/>
                <a:cs typeface="Times New Roman" pitchFamily="18" charset="0"/>
              </a:rPr>
              <a:t> Triangle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903" dirty="0">
                <a:latin typeface="Times New Roman" pitchFamily="18" charset="0"/>
                <a:cs typeface="Times New Roman" pitchFamily="18" charset="0"/>
              </a:rPr>
              <a:t> Rectangle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903" dirty="0">
                <a:latin typeface="Times New Roman" pitchFamily="18" charset="0"/>
                <a:cs typeface="Times New Roman" pitchFamily="18" charset="0"/>
              </a:rPr>
              <a:t> Parabolic  </a:t>
            </a:r>
            <a:endParaRPr sz="2903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0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004309" y="418683"/>
            <a:ext cx="4180294" cy="757025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TextShape 2"/>
          <p:cNvSpPr txBox="1"/>
          <p:nvPr/>
        </p:nvSpPr>
        <p:spPr>
          <a:xfrm>
            <a:off x="1877649" y="249146"/>
            <a:ext cx="8502653" cy="696280"/>
          </a:xfrm>
          <a:prstGeom prst="rect">
            <a:avLst/>
          </a:prstGeom>
        </p:spPr>
        <p:txBody>
          <a:bodyPr wrap="none" lIns="81646" tIns="40823" rIns="81646" bIns="40823"/>
          <a:lstStyle/>
          <a:p>
            <a:pPr algn="ctr">
              <a:lnSpc>
                <a:spcPct val="100000"/>
              </a:lnSpc>
            </a:pP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Discrete-Time Unit Impulse Function</a:t>
            </a:r>
          </a:p>
          <a:p>
            <a:pPr algn="ctr">
              <a:lnSpc>
                <a:spcPct val="100000"/>
              </a:lnSpc>
            </a:pP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(Dirac or Delta function)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2062" y="1747046"/>
            <a:ext cx="7135150" cy="194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1065212" y="3886200"/>
            <a:ext cx="10210800" cy="2203068"/>
            <a:chOff x="-403543" y="3170237"/>
            <a:chExt cx="7615555" cy="1533525"/>
          </a:xfrm>
        </p:grpSpPr>
        <p:pic>
          <p:nvPicPr>
            <p:cNvPr id="13926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403543" y="3170237"/>
              <a:ext cx="7615555" cy="1533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1074102" y="4456995"/>
              <a:ext cx="5855092" cy="239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3" dirty="0">
                  <a:solidFill>
                    <a:schemeClr val="bg1"/>
                  </a:solidFill>
                </a:rPr>
                <a:t>             -4      -3     -2     -1        0       1        2       3       4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08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004309" y="418683"/>
            <a:ext cx="4180294" cy="757025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TextShape 2"/>
          <p:cNvSpPr txBox="1"/>
          <p:nvPr/>
        </p:nvSpPr>
        <p:spPr>
          <a:xfrm>
            <a:off x="1877649" y="249146"/>
            <a:ext cx="8502653" cy="696280"/>
          </a:xfrm>
          <a:prstGeom prst="rect">
            <a:avLst/>
          </a:prstGeom>
        </p:spPr>
        <p:txBody>
          <a:bodyPr wrap="none" lIns="81646" tIns="40823" rIns="81646" bIns="40823"/>
          <a:lstStyle/>
          <a:p>
            <a:pPr algn="ctr">
              <a:lnSpc>
                <a:spcPct val="100000"/>
              </a:lnSpc>
            </a:pP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Discrete-Time Unit Step Function</a:t>
            </a:r>
            <a:endParaRPr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6666" y="1251494"/>
            <a:ext cx="5404618" cy="200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2284412" y="3733800"/>
            <a:ext cx="7904254" cy="2521671"/>
            <a:chOff x="1535112" y="3856037"/>
            <a:chExt cx="6696075" cy="205517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35112" y="3856037"/>
              <a:ext cx="6696075" cy="1924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2830512" y="5532437"/>
              <a:ext cx="4419600" cy="378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3" dirty="0"/>
                <a:t>  -4   -3  -2  -1           1    2    3   4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5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304326"/>
            <a:ext cx="10096670" cy="914874"/>
          </a:xfrm>
        </p:spPr>
        <p:txBody>
          <a:bodyPr/>
          <a:lstStyle/>
          <a:p>
            <a:r>
              <a:rPr lang="en-IN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Step function and Delta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1219200"/>
                <a:ext cx="10591800" cy="54864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discrete time impulse is the first difference of the discrete time step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discrete time unit step is the running sum of the unit impulse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can be seen that for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&lt;0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running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sum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zero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I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running sum is 1.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we change the variable of summation from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have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 =0</m:t>
                          </m:r>
                        </m:sub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219200"/>
                <a:ext cx="10591800" cy="5486400"/>
              </a:xfrm>
              <a:blipFill>
                <a:blip r:embed="rId2"/>
                <a:stretch>
                  <a:fillRect l="-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2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9012" y="381000"/>
            <a:ext cx="8610600" cy="62278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5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991631" y="762000"/>
            <a:ext cx="10055781" cy="10087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Syllabus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3 : 10 hrs</a:t>
            </a:r>
          </a:p>
          <a:p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 of periodic signals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complex exponentials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Trigonometric Fourier Series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 of continuous-time periodic signals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of the Fourier series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continuous-time Fourier series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Fourier series representation of discrete-time periodic signals.</a:t>
            </a:r>
          </a:p>
          <a:p>
            <a:endParaRPr lang="en-IN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4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8012" y="838201"/>
                <a:ext cx="10972800" cy="510540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250000"/>
                  </a:lnSpc>
                  <a:buNone/>
                </a:pPr>
                <a:r>
                  <a:rPr lang="en-I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is a close relation between </a:t>
                </a:r>
                <a14:m>
                  <m:oMath xmlns:m="http://schemas.openxmlformats.org/officeDocument/2006/math">
                    <m:r>
                      <a:rPr lang="en-IN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IN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3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3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sz="3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30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30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I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sz="30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250000"/>
                  </a:lnSpc>
                  <a:buNone/>
                </a:pPr>
                <a:r>
                  <a:rPr lang="en-IN" sz="3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IN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IN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N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IN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I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			</a:t>
                </a:r>
                <a14:m>
                  <m:oMath xmlns:m="http://schemas.openxmlformats.org/officeDocument/2006/math">
                    <m:r>
                      <a:rPr lang="en-IN" sz="30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I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sz="3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IN" sz="3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3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IN" sz="3000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sz="3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nary>
                  </m:oMath>
                </a14:m>
                <a:endParaRPr lang="en-IN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250000"/>
                  </a:lnSpc>
                  <a:buNone/>
                </a:pPr>
                <a14:m>
                  <m:oMath xmlns:m="http://schemas.openxmlformats.org/officeDocument/2006/math">
                    <m:r>
                      <a:rPr lang="en-IN" sz="3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I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0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I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3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IN" sz="3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3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3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sz="3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3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sz="3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IN" sz="3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3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IN" sz="3000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sz="3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3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IN" sz="3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nary>
                  </m:oMath>
                </a14:m>
                <a:endParaRPr lang="en-IN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250000"/>
                  </a:lnSpc>
                  <a:buNone/>
                </a:pPr>
                <a:endParaRPr lang="en-IN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012" y="838201"/>
                <a:ext cx="10972800" cy="5105400"/>
              </a:xfr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0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004309" y="418683"/>
            <a:ext cx="4180294" cy="757025"/>
          </a:xfrm>
          <a:prstGeom prst="rect">
            <a:avLst/>
          </a:prstGeom>
          <a:noFill/>
          <a:ln>
            <a:noFill/>
          </a:ln>
        </p:spPr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612" y="577501"/>
            <a:ext cx="9448800" cy="570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9318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690282"/>
          </a:xfrm>
        </p:spPr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Unit Step</a:t>
            </a:r>
            <a:r>
              <a:rPr lang="en-IN" sz="36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5943" y="1143000"/>
                <a:ext cx="10934869" cy="5562599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The unit-step function (also known as the Heaviside function), denoted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" panose="02020603050405020304" pitchFamily="18" charset="0"/>
                    <a:cs typeface="Times" panose="02020603050405020304" pitchFamily="18" charset="0"/>
                  </a:rPr>
                  <a:t>, is defined as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Due to the manner in which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 is used in practice, the actual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 </m:t>
                    </m:r>
                  </m:oMath>
                </a14:m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is unimportant. Sometimes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  are also used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A plot of this function is shown below.</a:t>
                </a:r>
                <a:endParaRPr lang="en-IN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943" y="1143000"/>
                <a:ext cx="10934869" cy="5562599"/>
              </a:xfrm>
              <a:blipFill>
                <a:blip r:embed="rId2"/>
                <a:stretch>
                  <a:fillRect l="-279" r="-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12" y="4343400"/>
            <a:ext cx="5486400" cy="23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4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3512" y="342688"/>
            <a:ext cx="8097490" cy="384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9812" y="4191000"/>
            <a:ext cx="4844890" cy="2557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9657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lum bright="-14000" contrast="33000"/>
          </a:blip>
          <a:srcRect/>
          <a:stretch>
            <a:fillRect/>
          </a:stretch>
        </p:blipFill>
        <p:spPr bwMode="auto">
          <a:xfrm>
            <a:off x="499760" y="2690123"/>
            <a:ext cx="10515600" cy="1036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3212" y="3208577"/>
            <a:ext cx="2765091" cy="158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760" y="939914"/>
            <a:ext cx="10515600" cy="175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lum bright="-13000" contrast="21000"/>
          </a:blip>
          <a:srcRect/>
          <a:stretch>
            <a:fillRect/>
          </a:stretch>
        </p:blipFill>
        <p:spPr bwMode="auto">
          <a:xfrm>
            <a:off x="526475" y="4739988"/>
            <a:ext cx="10488885" cy="167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448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lum bright="-39000" contrast="64000"/>
          </a:blip>
          <a:srcRect/>
          <a:stretch>
            <a:fillRect/>
          </a:stretch>
        </p:blipFill>
        <p:spPr bwMode="auto">
          <a:xfrm>
            <a:off x="1217612" y="1219200"/>
            <a:ext cx="8796444" cy="45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041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lum bright="-27000" contrast="43000"/>
          </a:blip>
          <a:srcRect/>
          <a:stretch>
            <a:fillRect/>
          </a:stretch>
        </p:blipFill>
        <p:spPr bwMode="auto">
          <a:xfrm>
            <a:off x="4135490" y="288857"/>
            <a:ext cx="3871126" cy="3140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lum bright="-33000" contrast="47000"/>
          </a:blip>
          <a:srcRect/>
          <a:stretch>
            <a:fillRect/>
          </a:stretch>
        </p:blipFill>
        <p:spPr bwMode="auto">
          <a:xfrm>
            <a:off x="737053" y="3429000"/>
            <a:ext cx="10668000" cy="102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lum bright="-25000" contrast="51000"/>
          </a:blip>
          <a:srcRect/>
          <a:stretch>
            <a:fillRect/>
          </a:stretch>
        </p:blipFill>
        <p:spPr bwMode="auto">
          <a:xfrm>
            <a:off x="4584817" y="4419600"/>
            <a:ext cx="2972472" cy="163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647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612" y="533400"/>
            <a:ext cx="9525000" cy="591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80612" y="1600200"/>
            <a:ext cx="1828801" cy="145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666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2" y="2057400"/>
            <a:ext cx="7980488" cy="235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895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2514600"/>
            <a:ext cx="9402274" cy="1400530"/>
          </a:xfrm>
        </p:spPr>
        <p:txBody>
          <a:bodyPr/>
          <a:lstStyle/>
          <a:p>
            <a:pPr algn="ctr"/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Exponential and Sinusoidal Signals</a:t>
            </a:r>
          </a:p>
        </p:txBody>
      </p:sp>
    </p:spTree>
    <p:extLst>
      <p:ext uri="{BB962C8B-B14F-4D97-AF65-F5344CB8AC3E}">
        <p14:creationId xmlns:p14="http://schemas.microsoft.com/office/powerpoint/2010/main" val="56761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1067831" y="762000"/>
            <a:ext cx="10055781" cy="10087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Syllabus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4: 12 hrs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continuous-time Fourier transform: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aperiodic signals: the continuous-time Fourier transform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Fourier transform for periodic signals,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Properties of continuous-time Fourier transform, Fourier transform pairs.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discrete-time Fourier transform: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aperiodic signals: the discrete-time Fourier transform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Fourier transform for discrete periodic signals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discrete-time Fourier transform, Fourier transform pairs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Duality. Frequency Response of LTI Systems Magnitude and Phase response.</a:t>
            </a:r>
          </a:p>
          <a:p>
            <a:endParaRPr lang="en-IN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98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0"/>
            <a:ext cx="9402274" cy="918882"/>
          </a:xfrm>
        </p:spPr>
        <p:txBody>
          <a:bodyPr/>
          <a:lstStyle/>
          <a:p>
            <a:r>
              <a:rPr lang="en-IN" sz="4000" b="1" u="sng" dirty="0">
                <a:latin typeface="Times" panose="02020603050405020304" pitchFamily="18" charset="0"/>
                <a:cs typeface="Times" panose="02020603050405020304" pitchFamily="18" charset="0"/>
              </a:rPr>
              <a:t>Real Sinusoids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6612" y="918882"/>
                <a:ext cx="10058399" cy="5329519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 (CT) real sinusoid is a function of the form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IN" sz="2200" i="1" dirty="0" err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IN" sz="2200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),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200" i="1" dirty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are real constants.</a:t>
                </a:r>
              </a:p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Such a function is periodic with fundamental period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I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2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den>
                    </m:f>
                  </m:oMath>
                </a14:m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 and fundamental frequency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2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 real sinusoid has a plot resembling that shown below.</a:t>
                </a:r>
                <a:endParaRPr lang="en-IN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6612" y="918882"/>
                <a:ext cx="10058399" cy="5329519"/>
              </a:xfrm>
              <a:blipFill>
                <a:blip r:embed="rId2"/>
                <a:stretch>
                  <a:fillRect l="-364" t="-8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12" y="3733800"/>
            <a:ext cx="4533901" cy="29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Complex Exponentials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2812" y="1371599"/>
                <a:ext cx="10744200" cy="5334001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 (CT) complex exponential is a function of the form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2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IN" sz="2200" i="1" dirty="0" err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2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2200" i="1" dirty="0" smtClean="0">
                            <a:latin typeface="Cambria Math" panose="02040503050406030204" pitchFamily="18" charset="0"/>
                          </a:rPr>
                          <m:t>𝝰</m:t>
                        </m:r>
                        <m:r>
                          <a:rPr lang="en-IN" sz="22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,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</a:t>
                </a:r>
                <a14:m>
                  <m:oMath xmlns:m="http://schemas.openxmlformats.org/officeDocument/2006/math">
                    <m:r>
                      <a:rPr lang="en-I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𝝰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are complex constants.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 complex exponential can exhibit one of a number of distinct modes of behavior, depending on the values of its parameters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</a:t>
                </a:r>
                <a14:m>
                  <m:oMath xmlns:m="http://schemas.openxmlformats.org/officeDocument/2006/math">
                    <m:r>
                      <a:rPr lang="en-I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𝝰</m:t>
                    </m:r>
                    <m:r>
                      <a:rPr lang="en-IN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For example, as special cases, complex exponentials include real </a:t>
                </a:r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exponentials and complex sinusoids.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2812" y="1371599"/>
                <a:ext cx="10744200" cy="5334001"/>
              </a:xfrm>
              <a:blipFill>
                <a:blip r:embed="rId2"/>
                <a:stretch>
                  <a:fillRect l="-397" r="-7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01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03" y="609600"/>
            <a:ext cx="9402274" cy="537882"/>
          </a:xfrm>
        </p:spPr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Real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4962" y="1600200"/>
                <a:ext cx="10478219" cy="4876800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A (CT) real exponential is a function of the form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I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IN" sz="2000" i="1" dirty="0" err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𝝰</m:t>
                        </m:r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,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</a:t>
                </a:r>
                <a14:m>
                  <m:oMath xmlns:m="http://schemas.openxmlformats.org/officeDocument/2006/math">
                    <m:r>
                      <a:rPr lang="en-IN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𝝰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are real constants.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A real exponential can exhibit one of three distinct modes of behavior, depending on the value of </a:t>
                </a:r>
                <a14:m>
                  <m:oMath xmlns:m="http://schemas.openxmlformats.org/officeDocument/2006/math">
                    <m:r>
                      <a:rPr lang="en-IN" sz="2000" i="1" dirty="0">
                        <a:latin typeface="Cambria Math" panose="02040503050406030204" pitchFamily="18" charset="0"/>
                      </a:rPr>
                      <m:t>𝝰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sz="2000" i="1" dirty="0">
                        <a:latin typeface="Cambria Math" panose="02040503050406030204" pitchFamily="18" charset="0"/>
                      </a:rPr>
                      <m:t>𝝰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&gt; 0, x(t) increases exponentially as t increases (i.e., a growing exponential).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sz="2000" i="1" dirty="0">
                        <a:latin typeface="Cambria Math" panose="02040503050406030204" pitchFamily="18" charset="0"/>
                      </a:rPr>
                      <m:t>𝝰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&lt; 0, x(t) decreases exponentially as t increases (i.e., a decaying exponential).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sz="2000" i="1" dirty="0">
                        <a:latin typeface="Cambria Math" panose="02040503050406030204" pitchFamily="18" charset="0"/>
                      </a:rPr>
                      <m:t>𝝰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= 0, x(t) simply equals the constant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4962" y="1600200"/>
                <a:ext cx="10478219" cy="4876800"/>
              </a:xfrm>
              <a:blipFill>
                <a:blip r:embed="rId3"/>
                <a:stretch>
                  <a:fillRect l="-291" t="-125" r="-5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14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5943" y="452718"/>
            <a:ext cx="10782469" cy="610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415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3812" y="762000"/>
            <a:ext cx="8915400" cy="525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6235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7612" y="609600"/>
            <a:ext cx="8991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6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766482"/>
          </a:xfrm>
        </p:spPr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Complex Sinusoid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5613" y="1219200"/>
                <a:ext cx="11430000" cy="548639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A complex sinusoid is a special case of a complex exponential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IN" sz="2000" i="1" dirty="0" err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I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2000" i="1" dirty="0">
                              <a:latin typeface="Cambria Math" panose="02040503050406030204" pitchFamily="18" charset="0"/>
                            </a:rPr>
                            <m:t>𝝰</m:t>
                          </m:r>
                          <m:r>
                            <a:rPr lang="en-I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where A is complex and </a:t>
                </a:r>
                <a14:m>
                  <m:oMath xmlns:m="http://schemas.openxmlformats.org/officeDocument/2006/math">
                    <m:r>
                      <a:rPr lang="en-IN" sz="2000" i="1" dirty="0">
                        <a:latin typeface="Cambria Math" panose="02040503050406030204" pitchFamily="18" charset="0"/>
                      </a:rPr>
                      <m:t>𝝰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purely imaginary (i.e., Re{</a:t>
                </a:r>
                <a14:m>
                  <m:oMath xmlns:m="http://schemas.openxmlformats.org/officeDocument/2006/math">
                    <m:r>
                      <a:rPr lang="en-IN" sz="2000" i="1" dirty="0">
                        <a:latin typeface="Cambria Math" panose="02040503050406030204" pitchFamily="18" charset="0"/>
                      </a:rPr>
                      <m:t>𝝰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} = 0).</a:t>
                </a:r>
              </a:p>
              <a:p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That is, a (CT) complex sinusoid is a function of the form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IN" sz="2000" i="1" dirty="0" err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000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I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	where A is complex and </a:t>
                </a:r>
                <a:r>
                  <a:rPr lang="en-US" sz="2000" dirty="0">
                    <a:latin typeface="Times" panose="02020603050405020304" pitchFamily="18" charset="0"/>
                    <a:ea typeface="Cambria Math" panose="02040503050406030204" pitchFamily="18" charset="0"/>
                    <a:cs typeface="Times" panose="02020603050405020304" pitchFamily="18" charset="0"/>
                  </a:rPr>
                  <a:t>𝜔</a:t>
                </a:r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real.</a:t>
                </a:r>
              </a:p>
              <a:p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By expressing A in polar form as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𝐴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= |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𝐴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|</m:t>
                    </m:r>
                    <m:sSup>
                      <m:sSupPr>
                        <m:ctrlPr>
                          <a:rPr lang="en-I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𝛉</m:t>
                        </m:r>
                      </m:sup>
                    </m:sSup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(where </a:t>
                </a:r>
                <a14:m>
                  <m:oMath xmlns:m="http://schemas.openxmlformats.org/officeDocument/2006/math">
                    <m:r>
                      <a:rPr lang="en-IN" sz="2000" i="1" dirty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real) and using Euler’s relation, we can rewrite x(t) as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</a:rPr>
                        <m:t>) = |</m:t>
                      </m:r>
                      <m:r>
                        <a:rPr lang="en-IN" sz="2000" i="1" dirty="0" err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sz="2000" i="1" dirty="0" err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IN" sz="2000" i="1" dirty="0" err="1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IN" sz="2000" i="1" dirty="0" err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sz="2000" i="1" dirty="0" err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IN" sz="2000" i="1" dirty="0" err="1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IN" sz="2000" i="1" dirty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IN" sz="20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IN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000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IN" sz="2000" b="0" i="1" dirty="0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i="1" dirty="0" err="1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are the same except for a time shift.</a:t>
                </a:r>
              </a:p>
              <a:p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Also, x is periodic with fundamental period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I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den>
                    </m:f>
                  </m:oMath>
                </a14:m>
                <a:r>
                  <a:rPr lang="en-IN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fundamental frequency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IN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613" y="1219200"/>
                <a:ext cx="11430000" cy="5486399"/>
              </a:xfrm>
              <a:blipFill>
                <a:blip r:embed="rId3"/>
                <a:stretch>
                  <a:fillRect l="-267" t="-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75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57200"/>
            <a:ext cx="9144000" cy="58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766482"/>
          </a:xfrm>
        </p:spPr>
        <p:txBody>
          <a:bodyPr/>
          <a:lstStyle/>
          <a:p>
            <a:r>
              <a:rPr lang="en-IN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General Complex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413" y="1219200"/>
                <a:ext cx="11430000" cy="5410199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In the most general case of a complex exponential </a:t>
                </a:r>
                <a14:m>
                  <m:oMath xmlns:m="http://schemas.openxmlformats.org/officeDocument/2006/math">
                    <m:r>
                      <a:rPr lang="en-I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IN" sz="2200" i="1" dirty="0" err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2200" i="1" dirty="0">
                            <a:latin typeface="Cambria Math" panose="02040503050406030204" pitchFamily="18" charset="0"/>
                          </a:rPr>
                          <m:t>𝝰</m:t>
                        </m:r>
                        <m:r>
                          <a:rPr lang="en-IN" sz="2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200" i="1" dirty="0">
                        <a:latin typeface="Cambria Math" panose="02040503050406030204" pitchFamily="18" charset="0"/>
                      </a:rPr>
                      <m:t>𝝰</m:t>
                    </m:r>
                  </m:oMath>
                </a14:m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are both complex.</a:t>
                </a:r>
              </a:p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Letting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= |</m:t>
                    </m:r>
                    <m:r>
                      <a:rPr lang="en-US" sz="2200" i="1" dirty="0" err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𝐴</m:t>
                    </m:r>
                    <m:r>
                      <a:rPr lang="en-US" sz="2200" i="1" dirty="0" err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|</m:t>
                    </m:r>
                    <m:sSup>
                      <m:sSupPr>
                        <m:ctrlPr>
                          <a:rPr lang="en-I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200" i="1" dirty="0">
                            <a:latin typeface="Cambria Math" panose="02040503050406030204" pitchFamily="18" charset="0"/>
                          </a:rPr>
                          <m:t>𝛉</m:t>
                        </m:r>
                      </m:sup>
                    </m:sSup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200" i="1" dirty="0">
                        <a:latin typeface="Cambria Math" panose="02040503050406030204" pitchFamily="18" charset="0"/>
                      </a:rPr>
                      <m:t>𝝰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IN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2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(where </a:t>
                </a:r>
                <a14:m>
                  <m:oMath xmlns:m="http://schemas.openxmlformats.org/officeDocument/2006/math">
                    <m:r>
                      <a:rPr lang="en-IN" sz="2200" i="1" dirty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are real), and using Euler’s relation, we can rewrite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) = |</m:t>
                      </m:r>
                      <m:r>
                        <a:rPr lang="en-IN" sz="2200" i="1" dirty="0" err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sz="2200" i="1" dirty="0" err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I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IN" sz="2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200" i="1" dirty="0" err="1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IN" sz="2200" i="1" dirty="0" err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sz="2200" i="1" dirty="0" err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I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IN" sz="2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200" i="1" dirty="0" err="1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IN" sz="2200" i="1" dirty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IN" sz="22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200" i="1" dirty="0">
                        <a:latin typeface="Cambria Math" panose="02040503050406030204" pitchFamily="18" charset="0"/>
                      </a:rPr>
                      <m:t> 	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2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200" i="1" dirty="0">
                        <a:latin typeface="Cambria Math" panose="02040503050406030204" pitchFamily="18" charset="0"/>
                      </a:rPr>
                      <m:t> }                </m:t>
                    </m:r>
                    <m:r>
                      <a:rPr lang="en-IN" sz="2200" i="1" dirty="0" err="1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IN" sz="2200" i="1" dirty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2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are each the product of a real exponential and </a:t>
                </a:r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real sinusoid.</a:t>
                </a:r>
              </a:p>
              <a:p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One of three distinct modes of behavior is exhibited by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, depending on </a:t>
                </a:r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value of</a:t>
                </a:r>
                <a14:m>
                  <m:oMath xmlns:m="http://schemas.openxmlformats.org/officeDocument/2006/math">
                    <m:r>
                      <a:rPr lang="en-I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lvl="1"/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are real sinusoids.</a:t>
                </a:r>
              </a:p>
              <a:p>
                <a:pPr lvl="1"/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are each the product of a real sinusoid and a </a:t>
                </a:r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growing real exponential.</a:t>
                </a:r>
              </a:p>
              <a:p>
                <a:pPr lvl="1"/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&lt; 0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are each the product of a real sinusoid and a </a:t>
                </a:r>
                <a:r>
                  <a:rPr lang="en-I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decaying real exponential.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413" y="1219200"/>
                <a:ext cx="11430000" cy="5410199"/>
              </a:xfrm>
              <a:blipFill>
                <a:blip r:embed="rId3"/>
                <a:stretch>
                  <a:fillRect l="-320" t="-789" r="-12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40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3" y="452718"/>
            <a:ext cx="9296400" cy="57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4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DCB4D22-CC71-4301-BDD0-992E9D528F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4257</Words>
  <Application>Microsoft Office PowerPoint</Application>
  <PresentationFormat>Custom</PresentationFormat>
  <Paragraphs>489</Paragraphs>
  <Slides>189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189</vt:i4>
      </vt:variant>
    </vt:vector>
  </HeadingPairs>
  <TitlesOfParts>
    <vt:vector size="199" baseType="lpstr">
      <vt:lpstr>Arial</vt:lpstr>
      <vt:lpstr>Cambria Math</vt:lpstr>
      <vt:lpstr>Century Gothic</vt:lpstr>
      <vt:lpstr>Times</vt:lpstr>
      <vt:lpstr>Times New Roman</vt:lpstr>
      <vt:lpstr>Wingdings</vt:lpstr>
      <vt:lpstr>Wingdings 3</vt:lpstr>
      <vt:lpstr>Ion</vt:lpstr>
      <vt:lpstr>Equation</vt:lpstr>
      <vt:lpstr>Bitmap Image</vt:lpstr>
      <vt:lpstr>Signals and Systems UE18EC202</vt:lpstr>
      <vt:lpstr>Motivation  </vt:lpstr>
      <vt:lpstr>Why study Signals and Systems?</vt:lpstr>
      <vt:lpstr>OUTCOMES</vt:lpstr>
      <vt:lpstr>PowerPoint Presentation</vt:lpstr>
      <vt:lpstr>Syllabus</vt:lpstr>
      <vt:lpstr>Syllabus</vt:lpstr>
      <vt:lpstr>Syllabus</vt:lpstr>
      <vt:lpstr>Syllabus</vt:lpstr>
      <vt:lpstr>Syllabus</vt:lpstr>
      <vt:lpstr>Textbook</vt:lpstr>
      <vt:lpstr>PowerPoint Presentation</vt:lpstr>
      <vt:lpstr>What is a Signal?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Signal</vt:lpstr>
      <vt:lpstr>Discrete time signal</vt:lpstr>
      <vt:lpstr>System</vt:lpstr>
      <vt:lpstr>Real-World Examples of Systems</vt:lpstr>
      <vt:lpstr>Communication system </vt:lpstr>
      <vt:lpstr>PowerPoint Presentation</vt:lpstr>
      <vt:lpstr>Biomedical system</vt:lpstr>
      <vt:lpstr>PowerPoint Presentation</vt:lpstr>
      <vt:lpstr>Auditory system</vt:lpstr>
      <vt:lpstr>Two types of systems</vt:lpstr>
      <vt:lpstr>Classification of Signals</vt:lpstr>
      <vt:lpstr>Size of a Signal !!!</vt:lpstr>
      <vt:lpstr>PowerPoint Presentation</vt:lpstr>
      <vt:lpstr>Signal Energy</vt:lpstr>
      <vt:lpstr>Signal Energy</vt:lpstr>
      <vt:lpstr>Signal Power</vt:lpstr>
      <vt:lpstr>Discrete time signals</vt:lpstr>
      <vt:lpstr>Transformations of the Independent Variable</vt:lpstr>
      <vt:lpstr>Time Shift (Translation)</vt:lpstr>
      <vt:lpstr>PowerPoint Presentation</vt:lpstr>
      <vt:lpstr>PowerPoint Presentation</vt:lpstr>
      <vt:lpstr>Time Reversal (Reflection)</vt:lpstr>
      <vt:lpstr>Time Scaling</vt:lpstr>
      <vt:lpstr>PowerPoint Presentation</vt:lpstr>
      <vt:lpstr>PowerPoint Presentation</vt:lpstr>
      <vt:lpstr>Combined Time Scaling and Time Shifting</vt:lpstr>
      <vt:lpstr>PowerPoint Presentation</vt:lpstr>
      <vt:lpstr>Signal Classification </vt:lpstr>
      <vt:lpstr>PowerPoint Presentation</vt:lpstr>
      <vt:lpstr>PowerPoint Presentation</vt:lpstr>
      <vt:lpstr>PowerPoint Presentation</vt:lpstr>
      <vt:lpstr>Deterministic Signals</vt:lpstr>
      <vt:lpstr>PowerPoint Presentation</vt:lpstr>
      <vt:lpstr>PowerPoint Presentation</vt:lpstr>
      <vt:lpstr>PowerPoint Presentation</vt:lpstr>
      <vt:lpstr>PowerPoint Presentation</vt:lpstr>
      <vt:lpstr>Even and Odd function: Sum and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 between Step function and Delta function</vt:lpstr>
      <vt:lpstr>PowerPoint Presentation</vt:lpstr>
      <vt:lpstr>PowerPoint Presentation</vt:lpstr>
      <vt:lpstr>PowerPoint Presentation</vt:lpstr>
      <vt:lpstr>Unit Step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Exponential and Sinusoidal Signals</vt:lpstr>
      <vt:lpstr>Real Sinusoids</vt:lpstr>
      <vt:lpstr>Complex Exponentials</vt:lpstr>
      <vt:lpstr>Real Exponential</vt:lpstr>
      <vt:lpstr>PowerPoint Presentation</vt:lpstr>
      <vt:lpstr>PowerPoint Presentation</vt:lpstr>
      <vt:lpstr>PowerPoint Presentation</vt:lpstr>
      <vt:lpstr>Complex Sinusoid</vt:lpstr>
      <vt:lpstr>PowerPoint Presentation</vt:lpstr>
      <vt:lpstr>General Complex Exponential</vt:lpstr>
      <vt:lpstr>PowerPoint Presentation</vt:lpstr>
      <vt:lpstr>Relationship Between Complex Exponentials and Real Sinusoids</vt:lpstr>
      <vt:lpstr>Discrete-Time Complex Exponentials and Sinusoidal Signals</vt:lpstr>
      <vt:lpstr>DT Real Sinusoids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 Exponentials</vt:lpstr>
      <vt:lpstr>Real Exponentials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 Sinusoids</vt:lpstr>
      <vt:lpstr>PowerPoint Presentation</vt:lpstr>
      <vt:lpstr>General Complex Exponential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Systems</vt:lpstr>
      <vt:lpstr>Continuous Time and Discrete Time Systems</vt:lpstr>
      <vt:lpstr>PowerPoint Presentation</vt:lpstr>
      <vt:lpstr>PowerPoint Presentation</vt:lpstr>
      <vt:lpstr>PowerPoint Presentation</vt:lpstr>
      <vt:lpstr>Series (Cascade) and Parallel</vt:lpstr>
      <vt:lpstr>Feedback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2017-01-01T13:37:07Z</dcterms:created>
  <dcterms:modified xsi:type="dcterms:W3CDTF">2019-08-28T14:05:29Z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TC034606369991</vt:lpwstr>
  </property>
</Properties>
</file>